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99"/>
  </p:notesMasterIdLst>
  <p:sldIdLst>
    <p:sldId id="256" r:id="rId4"/>
    <p:sldId id="262" r:id="rId5"/>
    <p:sldId id="263" r:id="rId6"/>
    <p:sldId id="265"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275" r:id="rId22"/>
    <p:sldId id="364" r:id="rId23"/>
    <p:sldId id="365" r:id="rId24"/>
    <p:sldId id="366" r:id="rId25"/>
    <p:sldId id="367" r:id="rId26"/>
    <p:sldId id="368" r:id="rId27"/>
    <p:sldId id="369" r:id="rId28"/>
    <p:sldId id="266" r:id="rId29"/>
    <p:sldId id="313" r:id="rId30"/>
    <p:sldId id="314" r:id="rId31"/>
    <p:sldId id="257" r:id="rId32"/>
    <p:sldId id="315" r:id="rId33"/>
    <p:sldId id="261" r:id="rId34"/>
    <p:sldId id="316" r:id="rId35"/>
    <p:sldId id="317" r:id="rId36"/>
    <p:sldId id="318" r:id="rId37"/>
    <p:sldId id="319" r:id="rId38"/>
    <p:sldId id="320" r:id="rId39"/>
    <p:sldId id="321" r:id="rId40"/>
    <p:sldId id="322" r:id="rId41"/>
    <p:sldId id="259" r:id="rId42"/>
    <p:sldId id="323" r:id="rId43"/>
    <p:sldId id="260"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282" r:id="rId59"/>
    <p:sldId id="338" r:id="rId60"/>
    <p:sldId id="344" r:id="rId61"/>
    <p:sldId id="291" r:id="rId62"/>
    <p:sldId id="345" r:id="rId63"/>
    <p:sldId id="267" r:id="rId64"/>
    <p:sldId id="269" r:id="rId65"/>
    <p:sldId id="284" r:id="rId66"/>
    <p:sldId id="293" r:id="rId67"/>
    <p:sldId id="283" r:id="rId68"/>
    <p:sldId id="285" r:id="rId69"/>
    <p:sldId id="286" r:id="rId70"/>
    <p:sldId id="287" r:id="rId71"/>
    <p:sldId id="288" r:id="rId72"/>
    <p:sldId id="294" r:id="rId73"/>
    <p:sldId id="289" r:id="rId74"/>
    <p:sldId id="290" r:id="rId75"/>
    <p:sldId id="292" r:id="rId76"/>
    <p:sldId id="295" r:id="rId77"/>
    <p:sldId id="296" r:id="rId78"/>
    <p:sldId id="339" r:id="rId79"/>
    <p:sldId id="340" r:id="rId80"/>
    <p:sldId id="341" r:id="rId81"/>
    <p:sldId id="342" r:id="rId82"/>
    <p:sldId id="297" r:id="rId83"/>
    <p:sldId id="343" r:id="rId84"/>
    <p:sldId id="271" r:id="rId85"/>
    <p:sldId id="270" r:id="rId86"/>
    <p:sldId id="346" r:id="rId87"/>
    <p:sldId id="370" r:id="rId88"/>
    <p:sldId id="272" r:id="rId89"/>
    <p:sldId id="276" r:id="rId90"/>
    <p:sldId id="277" r:id="rId91"/>
    <p:sldId id="278" r:id="rId92"/>
    <p:sldId id="279" r:id="rId93"/>
    <p:sldId id="280" r:id="rId94"/>
    <p:sldId id="347" r:id="rId95"/>
    <p:sldId id="348" r:id="rId96"/>
    <p:sldId id="281" r:id="rId97"/>
    <p:sldId id="371" r:id="rId9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in" initials="R" lastIdx="1" clrIdx="0">
    <p:extLst>
      <p:ext uri="{19B8F6BF-5375-455C-9EA6-DF929625EA0E}">
        <p15:presenceInfo xmlns:p15="http://schemas.microsoft.com/office/powerpoint/2012/main" userId="Rom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1" autoAdjust="0"/>
  </p:normalViewPr>
  <p:slideViewPr>
    <p:cSldViewPr snapToGrid="0">
      <p:cViewPr varScale="1">
        <p:scale>
          <a:sx n="65" d="100"/>
          <a:sy n="65" d="100"/>
        </p:scale>
        <p:origin x="83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7T00:02:53.433"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328E4-97BD-4A4F-90CE-05FA378ABCB3}" type="datetimeFigureOut">
              <a:rPr lang="fr-FR" smtClean="0"/>
              <a:t>12/11/2019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1CF13-2492-4985-9BFB-BF22890C7633}" type="slidenum">
              <a:rPr lang="fr-FR" smtClean="0"/>
              <a:t>‹N°›</a:t>
            </a:fld>
            <a:endParaRPr lang="fr-FR"/>
          </a:p>
        </p:txBody>
      </p:sp>
    </p:spTree>
    <p:extLst>
      <p:ext uri="{BB962C8B-B14F-4D97-AF65-F5344CB8AC3E}">
        <p14:creationId xmlns:p14="http://schemas.microsoft.com/office/powerpoint/2010/main" val="399632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B759F-4F43-4ADF-B228-2A2FC3A69C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tabLst>
                <a:tab pos="5021263" algn="l"/>
              </a:tabLst>
              <a:defRPr sz="6000">
                <a:solidFill>
                  <a:srgbClr val="00529C"/>
                </a:solidFill>
                <a:latin typeface="Akrobat Bold" panose="00000800000000000000" pitchFamily="50" charset="0"/>
              </a:defRPr>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normAutofit/>
          </a:bodyPr>
          <a:lstStyle>
            <a:lvl1pPr marL="0" indent="0" algn="ctr">
              <a:buNone/>
              <a:defRPr sz="2800">
                <a:solidFill>
                  <a:srgbClr val="00529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fld id="{503016A3-5995-479B-B670-07BBB36AA5F3}"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5D8D6E-7096-4A9B-B3D1-FD7B0EB6FDD6}" type="slidenum">
              <a:rPr lang="fr-FR" smtClean="0"/>
              <a:t>‹N°›</a:t>
            </a:fld>
            <a:endParaRPr lang="fr-FR"/>
          </a:p>
        </p:txBody>
      </p:sp>
      <p:grpSp>
        <p:nvGrpSpPr>
          <p:cNvPr id="7" name="Groupe 6"/>
          <p:cNvGrpSpPr/>
          <p:nvPr userDrawn="1"/>
        </p:nvGrpSpPr>
        <p:grpSpPr>
          <a:xfrm>
            <a:off x="0" y="1997519"/>
            <a:ext cx="3772653" cy="4864754"/>
            <a:chOff x="0" y="1997519"/>
            <a:chExt cx="3772653" cy="4864754"/>
          </a:xfrm>
        </p:grpSpPr>
        <p:cxnSp>
          <p:nvCxnSpPr>
            <p:cNvPr id="8" name="Connecteur droit avec flèche 7"/>
            <p:cNvCxnSpPr>
              <a:endCxn id="10" idx="2"/>
            </p:cNvCxnSpPr>
            <p:nvPr userDrawn="1"/>
          </p:nvCxnSpPr>
          <p:spPr>
            <a:xfrm flipV="1">
              <a:off x="564022" y="1997519"/>
              <a:ext cx="0" cy="4087088"/>
            </a:xfrm>
            <a:prstGeom prst="straightConnector1">
              <a:avLst/>
            </a:prstGeom>
            <a:ln w="3175">
              <a:tailEnd type="triangle"/>
            </a:ln>
          </p:spPr>
          <p:style>
            <a:lnRef idx="1">
              <a:schemeClr val="accent5"/>
            </a:lnRef>
            <a:fillRef idx="0">
              <a:schemeClr val="accent5"/>
            </a:fillRef>
            <a:effectRef idx="0">
              <a:schemeClr val="accent5"/>
            </a:effectRef>
            <a:fontRef idx="minor">
              <a:schemeClr val="tx1"/>
            </a:fontRef>
          </p:style>
        </p:cxnSp>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63" b="6019"/>
            <a:stretch/>
          </p:blipFill>
          <p:spPr>
            <a:xfrm>
              <a:off x="0" y="4794191"/>
              <a:ext cx="3772653" cy="2068082"/>
            </a:xfrm>
            <a:prstGeom prst="rect">
              <a:avLst/>
            </a:prstGeom>
          </p:spPr>
        </p:pic>
      </p:gr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716" y="283111"/>
            <a:ext cx="904612" cy="1714408"/>
          </a:xfrm>
          <a:prstGeom prst="rect">
            <a:avLst/>
          </a:prstGeom>
        </p:spPr>
      </p:pic>
    </p:spTree>
    <p:extLst>
      <p:ext uri="{BB962C8B-B14F-4D97-AF65-F5344CB8AC3E}">
        <p14:creationId xmlns:p14="http://schemas.microsoft.com/office/powerpoint/2010/main" val="973279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437188" y="7588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03016A3-5995-479B-B670-07BBB36AA5F3}" type="datetimeFigureOut">
              <a:rPr lang="fr-FR" smtClean="0"/>
              <a:t>12/11/2019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5D8D6E-7096-4A9B-B3D1-FD7B0EB6FDD6}" type="slidenum">
              <a:rPr lang="fr-FR" smtClean="0"/>
              <a:t>‹N°›</a:t>
            </a:fld>
            <a:endParaRPr lang="fr-FR"/>
          </a:p>
        </p:txBody>
      </p:sp>
    </p:spTree>
    <p:extLst>
      <p:ext uri="{BB962C8B-B14F-4D97-AF65-F5344CB8AC3E}">
        <p14:creationId xmlns:p14="http://schemas.microsoft.com/office/powerpoint/2010/main" val="132349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03016A3-5995-479B-B670-07BBB36AA5F3}"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5D8D6E-7096-4A9B-B3D1-FD7B0EB6FDD6}" type="slidenum">
              <a:rPr lang="fr-FR" smtClean="0"/>
              <a:t>‹N°›</a:t>
            </a:fld>
            <a:endParaRPr lang="fr-FR"/>
          </a:p>
        </p:txBody>
      </p:sp>
    </p:spTree>
    <p:extLst>
      <p:ext uri="{BB962C8B-B14F-4D97-AF65-F5344CB8AC3E}">
        <p14:creationId xmlns:p14="http://schemas.microsoft.com/office/powerpoint/2010/main" val="4273798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03016A3-5995-479B-B670-07BBB36AA5F3}"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5D8D6E-7096-4A9B-B3D1-FD7B0EB6FDD6}" type="slidenum">
              <a:rPr lang="fr-FR" smtClean="0"/>
              <a:t>‹N°›</a:t>
            </a:fld>
            <a:endParaRPr lang="fr-FR"/>
          </a:p>
        </p:txBody>
      </p:sp>
    </p:spTree>
    <p:extLst>
      <p:ext uri="{BB962C8B-B14F-4D97-AF65-F5344CB8AC3E}">
        <p14:creationId xmlns:p14="http://schemas.microsoft.com/office/powerpoint/2010/main" val="4046702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a:t>Cliquez pour modifier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35F8AD7C-FAA6-44F8-A092-6212B417DD9E}" type="datetimeFigureOut">
              <a:rPr lang="fr-FR" smtClean="0"/>
              <a:pPr/>
              <a:t>12/11/2019</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02E394DA-008F-4535-A8CD-41DD6D287AF4}" type="slidenum">
              <a:rPr lang="fr-FR" smtClean="0"/>
              <a:pPr/>
              <a:t>‹N°›</a:t>
            </a:fld>
            <a:endParaRPr lang="fr-FR"/>
          </a:p>
        </p:txBody>
      </p:sp>
    </p:spTree>
    <p:extLst>
      <p:ext uri="{BB962C8B-B14F-4D97-AF65-F5344CB8AC3E}">
        <p14:creationId xmlns:p14="http://schemas.microsoft.com/office/powerpoint/2010/main" val="117294525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35F8AD7C-FAA6-44F8-A092-6212B417DD9E}" type="datetimeFigureOut">
              <a:rPr lang="fr-FR" smtClean="0"/>
              <a:pPr/>
              <a:t>12/11/2019</a:t>
            </a:fld>
            <a:endParaRPr lang="fr-FR"/>
          </a:p>
        </p:txBody>
      </p:sp>
      <p:sp>
        <p:nvSpPr>
          <p:cNvPr id="9" name="Espace réservé du numéro de diapositive 8"/>
          <p:cNvSpPr>
            <a:spLocks noGrp="1"/>
          </p:cNvSpPr>
          <p:nvPr>
            <p:ph type="sldNum" sz="quarter" idx="15"/>
          </p:nvPr>
        </p:nvSpPr>
        <p:spPr/>
        <p:txBody>
          <a:bodyPr rtlCol="0"/>
          <a:lstStyle/>
          <a:p>
            <a:fld id="{02E394DA-008F-4535-A8CD-41DD6D287AF4}"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2451863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35F8AD7C-FAA6-44F8-A092-6212B417DD9E}" type="datetimeFigureOut">
              <a:rPr lang="fr-FR" smtClean="0"/>
              <a:pPr/>
              <a:t>12/11/2019</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02E394DA-008F-4535-A8CD-41DD6D287AF4}" type="slidenum">
              <a:rPr lang="fr-FR" smtClean="0"/>
              <a:pPr/>
              <a:t>‹N°›</a:t>
            </a:fld>
            <a:endParaRPr lang="fr-FR"/>
          </a:p>
        </p:txBody>
      </p:sp>
    </p:spTree>
    <p:extLst>
      <p:ext uri="{BB962C8B-B14F-4D97-AF65-F5344CB8AC3E}">
        <p14:creationId xmlns:p14="http://schemas.microsoft.com/office/powerpoint/2010/main" val="281317216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35F8AD7C-FAA6-44F8-A092-6212B417DD9E}" type="datetimeFigureOut">
              <a:rPr lang="fr-FR" smtClean="0"/>
              <a:pPr/>
              <a:t>12/11/2019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E394DA-008F-4535-A8CD-41DD6D287AF4}" type="slidenum">
              <a:rPr lang="fr-FR" smtClean="0"/>
              <a:pPr/>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2302242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a:t>Cliquez pour modifier le style du titre</a:t>
            </a:r>
            <a:endParaRPr kumimoji="0" lang="en-US"/>
          </a:p>
        </p:txBody>
      </p:sp>
      <p:sp>
        <p:nvSpPr>
          <p:cNvPr id="7" name="Espace réservé de la date 6"/>
          <p:cNvSpPr>
            <a:spLocks noGrp="1"/>
          </p:cNvSpPr>
          <p:nvPr>
            <p:ph type="dt" sz="half" idx="10"/>
          </p:nvPr>
        </p:nvSpPr>
        <p:spPr/>
        <p:txBody>
          <a:bodyPr/>
          <a:lstStyle/>
          <a:p>
            <a:fld id="{35F8AD7C-FAA6-44F8-A092-6212B417DD9E}" type="datetimeFigureOut">
              <a:rPr lang="fr-FR" smtClean="0"/>
              <a:pPr/>
              <a:t>12/11/2019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2E394DA-008F-4535-A8CD-41DD6D287AF4}" type="slidenum">
              <a:rPr lang="fr-FR" smtClean="0"/>
              <a:pPr/>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extLst>
      <p:ext uri="{BB962C8B-B14F-4D97-AF65-F5344CB8AC3E}">
        <p14:creationId xmlns:p14="http://schemas.microsoft.com/office/powerpoint/2010/main" val="3711309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6" name="Espace réservé de la date 5"/>
          <p:cNvSpPr>
            <a:spLocks noGrp="1"/>
          </p:cNvSpPr>
          <p:nvPr>
            <p:ph type="dt" sz="half" idx="10"/>
          </p:nvPr>
        </p:nvSpPr>
        <p:spPr/>
        <p:txBody>
          <a:bodyPr rtlCol="0"/>
          <a:lstStyle/>
          <a:p>
            <a:fld id="{35F8AD7C-FAA6-44F8-A092-6212B417DD9E}" type="datetimeFigureOut">
              <a:rPr lang="fr-FR" smtClean="0"/>
              <a:pPr/>
              <a:t>12/11/2019</a:t>
            </a:fld>
            <a:endParaRPr lang="fr-FR"/>
          </a:p>
        </p:txBody>
      </p:sp>
      <p:sp>
        <p:nvSpPr>
          <p:cNvPr id="7" name="Espace réservé du numéro de diapositive 6"/>
          <p:cNvSpPr>
            <a:spLocks noGrp="1"/>
          </p:cNvSpPr>
          <p:nvPr>
            <p:ph type="sldNum" sz="quarter" idx="11"/>
          </p:nvPr>
        </p:nvSpPr>
        <p:spPr/>
        <p:txBody>
          <a:bodyPr rtlCol="0"/>
          <a:lstStyle/>
          <a:p>
            <a:fld id="{02E394DA-008F-4535-A8CD-41DD6D287AF4}"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3890492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F8AD7C-FAA6-44F8-A092-6212B417DD9E}" type="datetimeFigureOut">
              <a:rPr lang="fr-FR" smtClean="0"/>
              <a:pPr/>
              <a:t>12/11/2019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2E394DA-008F-4535-A8CD-41DD6D287AF4}" type="slidenum">
              <a:rPr lang="fr-FR" smtClean="0"/>
              <a:pPr/>
              <a:t>‹N°›</a:t>
            </a:fld>
            <a:endParaRPr lang="fr-FR"/>
          </a:p>
        </p:txBody>
      </p:sp>
    </p:spTree>
    <p:extLst>
      <p:ext uri="{BB962C8B-B14F-4D97-AF65-F5344CB8AC3E}">
        <p14:creationId xmlns:p14="http://schemas.microsoft.com/office/powerpoint/2010/main" val="1109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14" name="Groupe 13"/>
          <p:cNvGrpSpPr/>
          <p:nvPr userDrawn="1"/>
        </p:nvGrpSpPr>
        <p:grpSpPr>
          <a:xfrm>
            <a:off x="0" y="1997519"/>
            <a:ext cx="3772653" cy="4864754"/>
            <a:chOff x="0" y="1997519"/>
            <a:chExt cx="3772653" cy="4864754"/>
          </a:xfrm>
        </p:grpSpPr>
        <p:cxnSp>
          <p:nvCxnSpPr>
            <p:cNvPr id="12" name="Connecteur droit avec flèche 11"/>
            <p:cNvCxnSpPr>
              <a:endCxn id="16" idx="2"/>
            </p:cNvCxnSpPr>
            <p:nvPr userDrawn="1"/>
          </p:nvCxnSpPr>
          <p:spPr>
            <a:xfrm flipV="1">
              <a:off x="564022" y="1997519"/>
              <a:ext cx="0" cy="4087088"/>
            </a:xfrm>
            <a:prstGeom prst="straightConnector1">
              <a:avLst/>
            </a:prstGeom>
            <a:ln w="3175">
              <a:tailEnd type="triangle"/>
            </a:ln>
          </p:spPr>
          <p:style>
            <a:lnRef idx="1">
              <a:schemeClr val="accent5"/>
            </a:lnRef>
            <a:fillRef idx="0">
              <a:schemeClr val="accent5"/>
            </a:fillRef>
            <a:effectRef idx="0">
              <a:schemeClr val="accent5"/>
            </a:effectRef>
            <a:fontRef idx="minor">
              <a:schemeClr val="tx1"/>
            </a:fontRef>
          </p:style>
        </p:cxn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63" b="6019"/>
            <a:stretch/>
          </p:blipFill>
          <p:spPr>
            <a:xfrm>
              <a:off x="0" y="4794191"/>
              <a:ext cx="3772653" cy="2068082"/>
            </a:xfrm>
            <a:prstGeom prst="rect">
              <a:avLst/>
            </a:prstGeom>
          </p:spPr>
        </p:pic>
      </p:grpSp>
      <p:sp>
        <p:nvSpPr>
          <p:cNvPr id="2" name="Titre 1"/>
          <p:cNvSpPr>
            <a:spLocks noGrp="1"/>
          </p:cNvSpPr>
          <p:nvPr>
            <p:ph type="title" hasCustomPrompt="1"/>
          </p:nvPr>
        </p:nvSpPr>
        <p:spPr>
          <a:xfrm>
            <a:off x="1394232" y="365125"/>
            <a:ext cx="9959568" cy="1017603"/>
          </a:xfrm>
        </p:spPr>
        <p:txBody>
          <a:bodyPr>
            <a:normAutofit/>
          </a:bodyPr>
          <a:lstStyle>
            <a:lvl1pPr>
              <a:defRPr sz="4400">
                <a:solidFill>
                  <a:srgbClr val="00529C"/>
                </a:solidFill>
              </a:defRPr>
            </a:lvl1pPr>
          </a:lstStyle>
          <a:p>
            <a:r>
              <a:rPr lang="fr-FR" dirty="0"/>
              <a:t>MODIFIEZ LE STYLE DU TITRE</a:t>
            </a:r>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4232" y="1178109"/>
            <a:ext cx="10797768" cy="142828"/>
          </a:xfrm>
          <a:prstGeom prst="rect">
            <a:avLst/>
          </a:prstGeom>
        </p:spPr>
      </p:pic>
      <p:pic>
        <p:nvPicPr>
          <p:cNvPr id="16" name="Imag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16" y="283111"/>
            <a:ext cx="904612" cy="1714408"/>
          </a:xfrm>
          <a:prstGeom prst="rect">
            <a:avLst/>
          </a:prstGeom>
        </p:spPr>
      </p:pic>
    </p:spTree>
    <p:extLst>
      <p:ext uri="{BB962C8B-B14F-4D97-AF65-F5344CB8AC3E}">
        <p14:creationId xmlns:p14="http://schemas.microsoft.com/office/powerpoint/2010/main" val="876951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35F8AD7C-FAA6-44F8-A092-6212B417DD9E}" type="datetimeFigureOut">
              <a:rPr lang="fr-FR" smtClean="0"/>
              <a:pPr/>
              <a:t>12/11/2019</a:t>
            </a:fld>
            <a:endParaRPr lang="fr-FR"/>
          </a:p>
        </p:txBody>
      </p:sp>
      <p:sp>
        <p:nvSpPr>
          <p:cNvPr id="22" name="Espace réservé du numéro de diapositive 21"/>
          <p:cNvSpPr>
            <a:spLocks noGrp="1"/>
          </p:cNvSpPr>
          <p:nvPr>
            <p:ph type="sldNum" sz="quarter" idx="15"/>
          </p:nvPr>
        </p:nvSpPr>
        <p:spPr/>
        <p:txBody>
          <a:bodyPr rtlCol="0"/>
          <a:lstStyle/>
          <a:p>
            <a:fld id="{02E394DA-008F-4535-A8CD-41DD6D287AF4}"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extLst>
      <p:ext uri="{BB962C8B-B14F-4D97-AF65-F5344CB8AC3E}">
        <p14:creationId xmlns:p14="http://schemas.microsoft.com/office/powerpoint/2010/main" val="321664649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Espace réservé de la date 16"/>
          <p:cNvSpPr>
            <a:spLocks noGrp="1"/>
          </p:cNvSpPr>
          <p:nvPr>
            <p:ph type="dt" sz="half" idx="10"/>
          </p:nvPr>
        </p:nvSpPr>
        <p:spPr/>
        <p:txBody>
          <a:bodyPr rtlCol="0"/>
          <a:lstStyle/>
          <a:p>
            <a:fld id="{35F8AD7C-FAA6-44F8-A092-6212B417DD9E}" type="datetimeFigureOut">
              <a:rPr lang="fr-FR" smtClean="0"/>
              <a:pPr/>
              <a:t>12/11/2019</a:t>
            </a:fld>
            <a:endParaRPr lang="fr-FR"/>
          </a:p>
        </p:txBody>
      </p:sp>
      <p:sp>
        <p:nvSpPr>
          <p:cNvPr id="18" name="Espace réservé du numéro de diapositive 17"/>
          <p:cNvSpPr>
            <a:spLocks noGrp="1"/>
          </p:cNvSpPr>
          <p:nvPr>
            <p:ph type="sldNum" sz="quarter" idx="11"/>
          </p:nvPr>
        </p:nvSpPr>
        <p:spPr/>
        <p:txBody>
          <a:bodyPr rtlCol="0"/>
          <a:lstStyle/>
          <a:p>
            <a:fld id="{02E394DA-008F-4535-A8CD-41DD6D287AF4}"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extLst>
      <p:ext uri="{BB962C8B-B14F-4D97-AF65-F5344CB8AC3E}">
        <p14:creationId xmlns:p14="http://schemas.microsoft.com/office/powerpoint/2010/main" val="150291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5F8AD7C-FAA6-44F8-A092-6212B417DD9E}" type="datetimeFigureOut">
              <a:rPr lang="fr-FR" smtClean="0"/>
              <a:pPr/>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E394DA-008F-4535-A8CD-41DD6D287AF4}" type="slidenum">
              <a:rPr lang="fr-FR" smtClean="0"/>
              <a:pPr/>
              <a:t>‹N°›</a:t>
            </a:fld>
            <a:endParaRPr lang="fr-FR"/>
          </a:p>
        </p:txBody>
      </p:sp>
    </p:spTree>
    <p:extLst>
      <p:ext uri="{BB962C8B-B14F-4D97-AF65-F5344CB8AC3E}">
        <p14:creationId xmlns:p14="http://schemas.microsoft.com/office/powerpoint/2010/main" val="2790935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5F8AD7C-FAA6-44F8-A092-6212B417DD9E}" type="datetimeFigureOut">
              <a:rPr lang="fr-FR" smtClean="0"/>
              <a:pPr/>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E394DA-008F-4535-A8CD-41DD6D287AF4}" type="slidenum">
              <a:rPr lang="fr-FR" smtClean="0"/>
              <a:pPr/>
              <a:t>‹N°›</a:t>
            </a:fld>
            <a:endParaRPr lang="fr-FR"/>
          </a:p>
        </p:txBody>
      </p:sp>
    </p:spTree>
    <p:extLst>
      <p:ext uri="{BB962C8B-B14F-4D97-AF65-F5344CB8AC3E}">
        <p14:creationId xmlns:p14="http://schemas.microsoft.com/office/powerpoint/2010/main" val="2924148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5AFA335-2503-422E-B2DE-7C9C934948AA}"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79C0EA-501B-48E9-B5AF-F5AE3CE5BF66}" type="slidenum">
              <a:rPr lang="fr-FR" smtClean="0"/>
              <a:t>‹N°›</a:t>
            </a:fld>
            <a:endParaRPr lang="fr-FR"/>
          </a:p>
        </p:txBody>
      </p:sp>
    </p:spTree>
    <p:extLst>
      <p:ext uri="{BB962C8B-B14F-4D97-AF65-F5344CB8AC3E}">
        <p14:creationId xmlns:p14="http://schemas.microsoft.com/office/powerpoint/2010/main" val="2057047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5AFA335-2503-422E-B2DE-7C9C934948AA}"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79C0EA-501B-48E9-B5AF-F5AE3CE5BF66}" type="slidenum">
              <a:rPr lang="fr-FR" smtClean="0"/>
              <a:t>‹N°›</a:t>
            </a:fld>
            <a:endParaRPr lang="fr-FR"/>
          </a:p>
        </p:txBody>
      </p:sp>
    </p:spTree>
    <p:extLst>
      <p:ext uri="{BB962C8B-B14F-4D97-AF65-F5344CB8AC3E}">
        <p14:creationId xmlns:p14="http://schemas.microsoft.com/office/powerpoint/2010/main" val="26646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5AFA335-2503-422E-B2DE-7C9C934948AA}"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79C0EA-501B-48E9-B5AF-F5AE3CE5BF66}" type="slidenum">
              <a:rPr lang="fr-FR" smtClean="0"/>
              <a:t>‹N°›</a:t>
            </a:fld>
            <a:endParaRPr lang="fr-FR"/>
          </a:p>
        </p:txBody>
      </p:sp>
    </p:spTree>
    <p:extLst>
      <p:ext uri="{BB962C8B-B14F-4D97-AF65-F5344CB8AC3E}">
        <p14:creationId xmlns:p14="http://schemas.microsoft.com/office/powerpoint/2010/main" val="3358282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5AFA335-2503-422E-B2DE-7C9C934948AA}" type="datetimeFigureOut">
              <a:rPr lang="fr-FR" smtClean="0"/>
              <a:t>12/11/2019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79C0EA-501B-48E9-B5AF-F5AE3CE5BF66}" type="slidenum">
              <a:rPr lang="fr-FR" smtClean="0"/>
              <a:t>‹N°›</a:t>
            </a:fld>
            <a:endParaRPr lang="fr-FR"/>
          </a:p>
        </p:txBody>
      </p:sp>
    </p:spTree>
    <p:extLst>
      <p:ext uri="{BB962C8B-B14F-4D97-AF65-F5344CB8AC3E}">
        <p14:creationId xmlns:p14="http://schemas.microsoft.com/office/powerpoint/2010/main" val="1913495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5AFA335-2503-422E-B2DE-7C9C934948AA}" type="datetimeFigureOut">
              <a:rPr lang="fr-FR" smtClean="0"/>
              <a:t>12/11/2019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479C0EA-501B-48E9-B5AF-F5AE3CE5BF66}" type="slidenum">
              <a:rPr lang="fr-FR" smtClean="0"/>
              <a:t>‹N°›</a:t>
            </a:fld>
            <a:endParaRPr lang="fr-FR"/>
          </a:p>
        </p:txBody>
      </p:sp>
    </p:spTree>
    <p:extLst>
      <p:ext uri="{BB962C8B-B14F-4D97-AF65-F5344CB8AC3E}">
        <p14:creationId xmlns:p14="http://schemas.microsoft.com/office/powerpoint/2010/main" val="4089224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5AFA335-2503-422E-B2DE-7C9C934948AA}" type="datetimeFigureOut">
              <a:rPr lang="fr-FR" smtClean="0"/>
              <a:t>12/11/2019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479C0EA-501B-48E9-B5AF-F5AE3CE5BF66}" type="slidenum">
              <a:rPr lang="fr-FR" smtClean="0"/>
              <a:t>‹N°›</a:t>
            </a:fld>
            <a:endParaRPr lang="fr-FR"/>
          </a:p>
        </p:txBody>
      </p:sp>
    </p:spTree>
    <p:extLst>
      <p:ext uri="{BB962C8B-B14F-4D97-AF65-F5344CB8AC3E}">
        <p14:creationId xmlns:p14="http://schemas.microsoft.com/office/powerpoint/2010/main" val="187417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1902" t="-1266" r="6403" b="29086"/>
          <a:stretch/>
        </p:blipFill>
        <p:spPr>
          <a:xfrm>
            <a:off x="-242662" y="-154668"/>
            <a:ext cx="12434662" cy="7048954"/>
          </a:xfrm>
          <a:prstGeom prst="rect">
            <a:avLst/>
          </a:prstGeom>
        </p:spPr>
      </p:pic>
      <p:sp>
        <p:nvSpPr>
          <p:cNvPr id="2" name="Titre 1"/>
          <p:cNvSpPr>
            <a:spLocks noGrp="1"/>
          </p:cNvSpPr>
          <p:nvPr>
            <p:ph type="title" hasCustomPrompt="1"/>
          </p:nvPr>
        </p:nvSpPr>
        <p:spPr>
          <a:xfrm>
            <a:off x="1930400" y="365125"/>
            <a:ext cx="9423399" cy="1017603"/>
          </a:xfrm>
        </p:spPr>
        <p:txBody>
          <a:bodyPr>
            <a:normAutofit/>
          </a:bodyPr>
          <a:lstStyle>
            <a:lvl1pPr>
              <a:defRPr sz="4400" b="0">
                <a:solidFill>
                  <a:schemeClr val="bg1"/>
                </a:solidFill>
                <a:latin typeface="Akrobat Black" panose="00000A00000000000000" pitchFamily="50" charset="0"/>
              </a:defRPr>
            </a:lvl1pPr>
          </a:lstStyle>
          <a:p>
            <a:r>
              <a:rPr lang="fr-FR" dirty="0"/>
              <a:t>MODIFIEZ LE STYLE DU TITRE</a:t>
            </a:r>
          </a:p>
        </p:txBody>
      </p:sp>
      <p:pic>
        <p:nvPicPr>
          <p:cNvPr id="5" name="Image 4"/>
          <p:cNvPicPr>
            <a:picLocks noChangeAspect="1"/>
          </p:cNvPicPr>
          <p:nvPr userDrawn="1"/>
        </p:nvPicPr>
        <p:blipFill rotWithShape="1">
          <a:blip r:embed="rId3">
            <a:extLst>
              <a:ext uri="{28A0092B-C50C-407E-A947-70E740481C1C}">
                <a14:useLocalDpi xmlns:a14="http://schemas.microsoft.com/office/drawing/2010/main" val="0"/>
              </a:ext>
            </a:extLst>
          </a:blip>
          <a:srcRect l="45749" t="41837"/>
          <a:stretch/>
        </p:blipFill>
        <p:spPr>
          <a:xfrm>
            <a:off x="-14514" y="-43543"/>
            <a:ext cx="2333978" cy="2685144"/>
          </a:xfrm>
          <a:prstGeom prst="rect">
            <a:avLst/>
          </a:prstGeom>
        </p:spPr>
      </p:pic>
      <p:pic>
        <p:nvPicPr>
          <p:cNvPr id="6" name="Image 5"/>
          <p:cNvPicPr>
            <a:picLocks noChangeAspect="1"/>
          </p:cNvPicPr>
          <p:nvPr userDrawn="1"/>
        </p:nvPicPr>
        <p:blipFill rotWithShape="1">
          <a:blip r:embed="rId4">
            <a:extLst>
              <a:ext uri="{28A0092B-C50C-407E-A947-70E740481C1C}">
                <a14:useLocalDpi xmlns:a14="http://schemas.microsoft.com/office/drawing/2010/main" val="0"/>
              </a:ext>
            </a:extLst>
          </a:blip>
          <a:srcRect t="22741"/>
          <a:stretch/>
        </p:blipFill>
        <p:spPr>
          <a:xfrm>
            <a:off x="581024" y="2017485"/>
            <a:ext cx="10267951" cy="4621439"/>
          </a:xfrm>
          <a:prstGeom prst="rect">
            <a:avLst/>
          </a:prstGeom>
        </p:spPr>
      </p:pic>
      <p:pic>
        <p:nvPicPr>
          <p:cNvPr id="7" name="Image 6"/>
          <p:cNvPicPr>
            <a:picLocks noChangeAspect="1"/>
          </p:cNvPicPr>
          <p:nvPr userDrawn="1"/>
        </p:nvPicPr>
        <p:blipFill rotWithShape="1">
          <a:blip r:embed="rId5">
            <a:extLst>
              <a:ext uri="{28A0092B-C50C-407E-A947-70E740481C1C}">
                <a14:useLocalDpi xmlns:a14="http://schemas.microsoft.com/office/drawing/2010/main" val="0"/>
              </a:ext>
            </a:extLst>
          </a:blip>
          <a:srcRect l="38603" r="37097"/>
          <a:stretch/>
        </p:blipFill>
        <p:spPr>
          <a:xfrm>
            <a:off x="10708963" y="1636636"/>
            <a:ext cx="1156966" cy="5109029"/>
          </a:xfrm>
          <a:prstGeom prst="rect">
            <a:avLst/>
          </a:prstGeom>
        </p:spPr>
      </p:pic>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30400" y="1035605"/>
            <a:ext cx="9514114" cy="812698"/>
          </a:xfrm>
          <a:prstGeom prst="rect">
            <a:avLst/>
          </a:prstGeom>
        </p:spPr>
      </p:pic>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3732" y="300111"/>
            <a:ext cx="904612" cy="1714408"/>
          </a:xfrm>
          <a:prstGeom prst="rect">
            <a:avLst/>
          </a:prstGeom>
        </p:spPr>
      </p:pic>
      <p:sp>
        <p:nvSpPr>
          <p:cNvPr id="3" name="Espace réservé du contenu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20362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AFA335-2503-422E-B2DE-7C9C934948AA}" type="datetimeFigureOut">
              <a:rPr lang="fr-FR" smtClean="0"/>
              <a:t>12/11/2019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479C0EA-501B-48E9-B5AF-F5AE3CE5BF66}" type="slidenum">
              <a:rPr lang="fr-FR" smtClean="0"/>
              <a:t>‹N°›</a:t>
            </a:fld>
            <a:endParaRPr lang="fr-FR"/>
          </a:p>
        </p:txBody>
      </p:sp>
    </p:spTree>
    <p:extLst>
      <p:ext uri="{BB962C8B-B14F-4D97-AF65-F5344CB8AC3E}">
        <p14:creationId xmlns:p14="http://schemas.microsoft.com/office/powerpoint/2010/main" val="506256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5AFA335-2503-422E-B2DE-7C9C934948AA}" type="datetimeFigureOut">
              <a:rPr lang="fr-FR" smtClean="0"/>
              <a:t>12/11/2019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79C0EA-501B-48E9-B5AF-F5AE3CE5BF66}" type="slidenum">
              <a:rPr lang="fr-FR" smtClean="0"/>
              <a:t>‹N°›</a:t>
            </a:fld>
            <a:endParaRPr lang="fr-FR"/>
          </a:p>
        </p:txBody>
      </p:sp>
    </p:spTree>
    <p:extLst>
      <p:ext uri="{BB962C8B-B14F-4D97-AF65-F5344CB8AC3E}">
        <p14:creationId xmlns:p14="http://schemas.microsoft.com/office/powerpoint/2010/main" val="494941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5AFA335-2503-422E-B2DE-7C9C934948AA}" type="datetimeFigureOut">
              <a:rPr lang="fr-FR" smtClean="0"/>
              <a:t>12/11/2019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79C0EA-501B-48E9-B5AF-F5AE3CE5BF66}" type="slidenum">
              <a:rPr lang="fr-FR" smtClean="0"/>
              <a:t>‹N°›</a:t>
            </a:fld>
            <a:endParaRPr lang="fr-FR"/>
          </a:p>
        </p:txBody>
      </p:sp>
    </p:spTree>
    <p:extLst>
      <p:ext uri="{BB962C8B-B14F-4D97-AF65-F5344CB8AC3E}">
        <p14:creationId xmlns:p14="http://schemas.microsoft.com/office/powerpoint/2010/main" val="3876319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5AFA335-2503-422E-B2DE-7C9C934948AA}"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79C0EA-501B-48E9-B5AF-F5AE3CE5BF66}" type="slidenum">
              <a:rPr lang="fr-FR" smtClean="0"/>
              <a:t>‹N°›</a:t>
            </a:fld>
            <a:endParaRPr lang="fr-FR"/>
          </a:p>
        </p:txBody>
      </p:sp>
    </p:spTree>
    <p:extLst>
      <p:ext uri="{BB962C8B-B14F-4D97-AF65-F5344CB8AC3E}">
        <p14:creationId xmlns:p14="http://schemas.microsoft.com/office/powerpoint/2010/main" val="1012869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5AFA335-2503-422E-B2DE-7C9C934948AA}"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79C0EA-501B-48E9-B5AF-F5AE3CE5BF66}" type="slidenum">
              <a:rPr lang="fr-FR" smtClean="0"/>
              <a:t>‹N°›</a:t>
            </a:fld>
            <a:endParaRPr lang="fr-FR"/>
          </a:p>
        </p:txBody>
      </p:sp>
    </p:spTree>
    <p:extLst>
      <p:ext uri="{BB962C8B-B14F-4D97-AF65-F5344CB8AC3E}">
        <p14:creationId xmlns:p14="http://schemas.microsoft.com/office/powerpoint/2010/main" val="301987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grpSp>
        <p:nvGrpSpPr>
          <p:cNvPr id="8" name="Groupe 7"/>
          <p:cNvGrpSpPr/>
          <p:nvPr userDrawn="1"/>
        </p:nvGrpSpPr>
        <p:grpSpPr>
          <a:xfrm>
            <a:off x="0" y="1997519"/>
            <a:ext cx="3772653" cy="4864754"/>
            <a:chOff x="0" y="1997519"/>
            <a:chExt cx="3772653" cy="4864754"/>
          </a:xfrm>
        </p:grpSpPr>
        <p:cxnSp>
          <p:nvCxnSpPr>
            <p:cNvPr id="9" name="Connecteur droit avec flèche 8"/>
            <p:cNvCxnSpPr>
              <a:endCxn id="12" idx="2"/>
            </p:cNvCxnSpPr>
            <p:nvPr userDrawn="1"/>
          </p:nvCxnSpPr>
          <p:spPr>
            <a:xfrm flipV="1">
              <a:off x="564022" y="1997519"/>
              <a:ext cx="0" cy="4087088"/>
            </a:xfrm>
            <a:prstGeom prst="straightConnector1">
              <a:avLst/>
            </a:prstGeom>
            <a:ln w="3175">
              <a:tailEnd type="triangle"/>
            </a:ln>
          </p:spPr>
          <p:style>
            <a:lnRef idx="1">
              <a:schemeClr val="accent5"/>
            </a:lnRef>
            <a:fillRef idx="0">
              <a:schemeClr val="accent5"/>
            </a:fillRef>
            <a:effectRef idx="0">
              <a:schemeClr val="accent5"/>
            </a:effectRef>
            <a:fontRef idx="minor">
              <a:schemeClr val="tx1"/>
            </a:fontRef>
          </p:style>
        </p:cxn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63" b="6019"/>
            <a:stretch/>
          </p:blipFill>
          <p:spPr>
            <a:xfrm>
              <a:off x="0" y="4794191"/>
              <a:ext cx="3772653" cy="2068082"/>
            </a:xfrm>
            <a:prstGeom prst="rect">
              <a:avLst/>
            </a:prstGeom>
          </p:spPr>
        </p:pic>
      </p:grpSp>
      <p:sp>
        <p:nvSpPr>
          <p:cNvPr id="3" name="Espace réservé du contenu 2"/>
          <p:cNvSpPr>
            <a:spLocks noGrp="1"/>
          </p:cNvSpPr>
          <p:nvPr>
            <p:ph sz="half" idx="1"/>
          </p:nvPr>
        </p:nvSpPr>
        <p:spPr>
          <a:xfrm>
            <a:off x="1128044" y="1825625"/>
            <a:ext cx="4891755" cy="4351338"/>
          </a:xfrm>
        </p:spPr>
        <p:txBody>
          <a:bodyPr>
            <a:normAutofit/>
          </a:bodyPr>
          <a:lstStyle>
            <a:lvl1pPr>
              <a:defRPr sz="2400"/>
            </a:lvl1pPr>
            <a:lvl2pPr>
              <a:defRPr sz="2000"/>
            </a:lvl2pPr>
            <a:lvl3pPr>
              <a:defRPr sz="1800"/>
            </a:lvl3pPr>
            <a:lvl4pPr>
              <a:defRPr sz="1600"/>
            </a:lvl4pPr>
            <a:lvl5pPr>
              <a:defRPr sz="16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438900" y="1865394"/>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503016A3-5995-479B-B670-07BBB36AA5F3}" type="datetimeFigureOut">
              <a:rPr lang="fr-FR" smtClean="0"/>
              <a:t>12/11/2019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5D8D6E-7096-4A9B-B3D1-FD7B0EB6FDD6}" type="slidenum">
              <a:rPr lang="fr-FR" smtClean="0"/>
              <a:t>‹N°›</a:t>
            </a:fld>
            <a:endParaRPr lang="fr-FR"/>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716" y="283111"/>
            <a:ext cx="904612" cy="1714408"/>
          </a:xfrm>
          <a:prstGeom prst="rect">
            <a:avLst/>
          </a:prstGeom>
        </p:spPr>
      </p:pic>
      <p:sp>
        <p:nvSpPr>
          <p:cNvPr id="13" name="Titre 1"/>
          <p:cNvSpPr>
            <a:spLocks noGrp="1"/>
          </p:cNvSpPr>
          <p:nvPr>
            <p:ph type="title" hasCustomPrompt="1"/>
          </p:nvPr>
        </p:nvSpPr>
        <p:spPr>
          <a:xfrm>
            <a:off x="1394232" y="365125"/>
            <a:ext cx="9959568" cy="1017603"/>
          </a:xfrm>
        </p:spPr>
        <p:txBody>
          <a:bodyPr>
            <a:normAutofit/>
          </a:bodyPr>
          <a:lstStyle>
            <a:lvl1pPr>
              <a:defRPr sz="4400">
                <a:solidFill>
                  <a:srgbClr val="00529C"/>
                </a:solidFill>
              </a:defRPr>
            </a:lvl1pPr>
          </a:lstStyle>
          <a:p>
            <a:r>
              <a:rPr lang="fr-FR" dirty="0"/>
              <a:t>MODIFIEZ LE STYLE DU TITRE</a:t>
            </a:r>
          </a:p>
        </p:txBody>
      </p:sp>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4232" y="1178109"/>
            <a:ext cx="10797768" cy="142828"/>
          </a:xfrm>
          <a:prstGeom prst="rect">
            <a:avLst/>
          </a:prstGeom>
        </p:spPr>
      </p:pic>
    </p:spTree>
    <p:extLst>
      <p:ext uri="{BB962C8B-B14F-4D97-AF65-F5344CB8AC3E}">
        <p14:creationId xmlns:p14="http://schemas.microsoft.com/office/powerpoint/2010/main" val="9037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grpSp>
        <p:nvGrpSpPr>
          <p:cNvPr id="12" name="Groupe 11"/>
          <p:cNvGrpSpPr/>
          <p:nvPr userDrawn="1"/>
        </p:nvGrpSpPr>
        <p:grpSpPr>
          <a:xfrm>
            <a:off x="0" y="1997519"/>
            <a:ext cx="3772653" cy="4864754"/>
            <a:chOff x="0" y="1997519"/>
            <a:chExt cx="3772653" cy="4864754"/>
          </a:xfrm>
        </p:grpSpPr>
        <p:cxnSp>
          <p:nvCxnSpPr>
            <p:cNvPr id="13" name="Connecteur droit avec flèche 12"/>
            <p:cNvCxnSpPr>
              <a:endCxn id="15" idx="2"/>
            </p:cNvCxnSpPr>
            <p:nvPr userDrawn="1"/>
          </p:nvCxnSpPr>
          <p:spPr>
            <a:xfrm flipV="1">
              <a:off x="564022" y="1997519"/>
              <a:ext cx="0" cy="4087088"/>
            </a:xfrm>
            <a:prstGeom prst="straightConnector1">
              <a:avLst/>
            </a:prstGeom>
            <a:ln w="3175">
              <a:tailEnd type="triangle"/>
            </a:ln>
          </p:spPr>
          <p:style>
            <a:lnRef idx="1">
              <a:schemeClr val="accent5"/>
            </a:lnRef>
            <a:fillRef idx="0">
              <a:schemeClr val="accent5"/>
            </a:fillRef>
            <a:effectRef idx="0">
              <a:schemeClr val="accent5"/>
            </a:effectRef>
            <a:fontRef idx="minor">
              <a:schemeClr val="tx1"/>
            </a:fontRef>
          </p:style>
        </p:cxnSp>
        <p:pic>
          <p:nvPicPr>
            <p:cNvPr id="14" name="Imag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63" b="6019"/>
            <a:stretch/>
          </p:blipFill>
          <p:spPr>
            <a:xfrm>
              <a:off x="0" y="4794191"/>
              <a:ext cx="3772653" cy="2068082"/>
            </a:xfrm>
            <a:prstGeom prst="rect">
              <a:avLst/>
            </a:prstGeom>
          </p:spPr>
        </p:pic>
      </p:grpSp>
      <p:pic>
        <p:nvPicPr>
          <p:cNvPr id="15"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716" y="283111"/>
            <a:ext cx="904612" cy="1714408"/>
          </a:xfrm>
          <a:prstGeom prst="rect">
            <a:avLst/>
          </a:prstGeom>
        </p:spPr>
      </p:pic>
      <p:sp>
        <p:nvSpPr>
          <p:cNvPr id="3" name="Espace réservé du texte 2"/>
          <p:cNvSpPr>
            <a:spLocks noGrp="1"/>
          </p:cNvSpPr>
          <p:nvPr>
            <p:ph type="body" idx="1"/>
          </p:nvPr>
        </p:nvSpPr>
        <p:spPr>
          <a:xfrm>
            <a:off x="1128045" y="1681163"/>
            <a:ext cx="4869530" cy="657225"/>
          </a:xfrm>
          <a:solidFill>
            <a:srgbClr val="00529C"/>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1128045" y="2338388"/>
            <a:ext cx="4869530" cy="3851275"/>
          </a:xfrm>
        </p:spPr>
        <p:txBody>
          <a:bodyPr>
            <a:normAutofit/>
          </a:bodyPr>
          <a:lstStyle>
            <a:lvl1pPr>
              <a:defRPr sz="2000"/>
            </a:lvl1pPr>
            <a:lvl2pPr>
              <a:defRPr sz="1800"/>
            </a:lvl2pPr>
            <a:lvl3pPr>
              <a:defRPr sz="1600"/>
            </a:lvl3pPr>
            <a:lvl4pPr>
              <a:defRPr sz="1400"/>
            </a:lvl4pPr>
            <a:lvl5pPr>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503016A3-5995-479B-B670-07BBB36AA5F3}" type="datetimeFigureOut">
              <a:rPr lang="fr-FR" smtClean="0"/>
              <a:t>12/11/2019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C5D8D6E-7096-4A9B-B3D1-FD7B0EB6FDD6}" type="slidenum">
              <a:rPr lang="fr-FR" smtClean="0"/>
              <a:t>‹N°›</a:t>
            </a:fld>
            <a:endParaRPr lang="fr-FR"/>
          </a:p>
        </p:txBody>
      </p:sp>
      <p:sp>
        <p:nvSpPr>
          <p:cNvPr id="10" name="Titre 1"/>
          <p:cNvSpPr>
            <a:spLocks noGrp="1"/>
          </p:cNvSpPr>
          <p:nvPr>
            <p:ph type="title" hasCustomPrompt="1"/>
          </p:nvPr>
        </p:nvSpPr>
        <p:spPr>
          <a:xfrm>
            <a:off x="1394232" y="365125"/>
            <a:ext cx="9959568" cy="1017603"/>
          </a:xfrm>
        </p:spPr>
        <p:txBody>
          <a:bodyPr>
            <a:normAutofit/>
          </a:bodyPr>
          <a:lstStyle>
            <a:lvl1pPr>
              <a:defRPr sz="4400">
                <a:solidFill>
                  <a:srgbClr val="00529C"/>
                </a:solidFill>
              </a:defRPr>
            </a:lvl1pPr>
          </a:lstStyle>
          <a:p>
            <a:r>
              <a:rPr lang="fr-FR" dirty="0"/>
              <a:t>MODIFIEZ LE STYLE DU TITRE</a:t>
            </a:r>
          </a:p>
        </p:txBody>
      </p:sp>
      <p:pic>
        <p:nvPicPr>
          <p:cNvPr id="11"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4232" y="1178109"/>
            <a:ext cx="10797768" cy="142828"/>
          </a:xfrm>
          <a:prstGeom prst="rect">
            <a:avLst/>
          </a:prstGeom>
        </p:spPr>
      </p:pic>
      <p:sp>
        <p:nvSpPr>
          <p:cNvPr id="19" name="Espace réservé du texte 2"/>
          <p:cNvSpPr>
            <a:spLocks noGrp="1"/>
          </p:cNvSpPr>
          <p:nvPr>
            <p:ph type="body" idx="13"/>
          </p:nvPr>
        </p:nvSpPr>
        <p:spPr>
          <a:xfrm>
            <a:off x="6793116" y="1668906"/>
            <a:ext cx="4869530" cy="657225"/>
          </a:xfrm>
          <a:solidFill>
            <a:srgbClr val="00529C"/>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20" name="Espace réservé du contenu 3"/>
          <p:cNvSpPr>
            <a:spLocks noGrp="1"/>
          </p:cNvSpPr>
          <p:nvPr>
            <p:ph sz="half" idx="14"/>
          </p:nvPr>
        </p:nvSpPr>
        <p:spPr>
          <a:xfrm>
            <a:off x="6793116" y="2351088"/>
            <a:ext cx="4869530" cy="3851275"/>
          </a:xfrm>
        </p:spPr>
        <p:txBody>
          <a:bodyPr>
            <a:normAutofit/>
          </a:bodyPr>
          <a:lstStyle>
            <a:lvl1pPr>
              <a:defRPr sz="2000"/>
            </a:lvl1pPr>
            <a:lvl2pPr>
              <a:defRPr sz="1800"/>
            </a:lvl2pPr>
            <a:lvl3pPr>
              <a:defRPr sz="1600"/>
            </a:lvl3pPr>
            <a:lvl4pPr>
              <a:defRPr sz="1400"/>
            </a:lvl4pPr>
            <a:lvl5pPr>
              <a:defRPr sz="1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84227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57250" y="1036638"/>
            <a:ext cx="10515600" cy="2852737"/>
          </a:xfrm>
        </p:spPr>
        <p:txBody>
          <a:bodyPr anchor="b"/>
          <a:lstStyle>
            <a:lvl1pPr>
              <a:defRPr sz="6000"/>
            </a:lvl1pPr>
          </a:lstStyle>
          <a:p>
            <a:r>
              <a:rPr lang="fr-FR" dirty="0"/>
              <a:t>Modifiez le style du titre</a:t>
            </a:r>
          </a:p>
        </p:txBody>
      </p:sp>
      <p:sp>
        <p:nvSpPr>
          <p:cNvPr id="3" name="Espace réservé du texte 2"/>
          <p:cNvSpPr>
            <a:spLocks noGrp="1"/>
          </p:cNvSpPr>
          <p:nvPr>
            <p:ph type="body" idx="1"/>
          </p:nvPr>
        </p:nvSpPr>
        <p:spPr>
          <a:xfrm>
            <a:off x="831850" y="43227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03016A3-5995-479B-B670-07BBB36AA5F3}" type="datetimeFigureOut">
              <a:rPr lang="fr-FR" smtClean="0"/>
              <a:t>12/11/2019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5D8D6E-7096-4A9B-B3D1-FD7B0EB6FDD6}" type="slidenum">
              <a:rPr lang="fr-FR" smtClean="0"/>
              <a:t>‹N°›</a:t>
            </a:fld>
            <a:endParaRPr lang="fr-FR"/>
          </a:p>
        </p:txBody>
      </p:sp>
    </p:spTree>
    <p:extLst>
      <p:ext uri="{BB962C8B-B14F-4D97-AF65-F5344CB8AC3E}">
        <p14:creationId xmlns:p14="http://schemas.microsoft.com/office/powerpoint/2010/main" val="140011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03016A3-5995-479B-B670-07BBB36AA5F3}" type="datetimeFigureOut">
              <a:rPr lang="fr-FR" smtClean="0"/>
              <a:t>12/11/2019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C5D8D6E-7096-4A9B-B3D1-FD7B0EB6FDD6}" type="slidenum">
              <a:rPr lang="fr-FR" smtClean="0"/>
              <a:t>‹N°›</a:t>
            </a:fld>
            <a:endParaRPr lang="fr-FR"/>
          </a:p>
        </p:txBody>
      </p:sp>
    </p:spTree>
    <p:extLst>
      <p:ext uri="{BB962C8B-B14F-4D97-AF65-F5344CB8AC3E}">
        <p14:creationId xmlns:p14="http://schemas.microsoft.com/office/powerpoint/2010/main" val="211613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grpSp>
        <p:nvGrpSpPr>
          <p:cNvPr id="5" name="Groupe 4"/>
          <p:cNvGrpSpPr/>
          <p:nvPr userDrawn="1"/>
        </p:nvGrpSpPr>
        <p:grpSpPr>
          <a:xfrm>
            <a:off x="0" y="1997519"/>
            <a:ext cx="3772653" cy="4864754"/>
            <a:chOff x="0" y="1997519"/>
            <a:chExt cx="3772653" cy="4864754"/>
          </a:xfrm>
        </p:grpSpPr>
        <p:cxnSp>
          <p:nvCxnSpPr>
            <p:cNvPr id="6" name="Connecteur droit avec flèche 5"/>
            <p:cNvCxnSpPr>
              <a:endCxn id="8" idx="2"/>
            </p:cNvCxnSpPr>
            <p:nvPr userDrawn="1"/>
          </p:nvCxnSpPr>
          <p:spPr>
            <a:xfrm flipV="1">
              <a:off x="564022" y="1997519"/>
              <a:ext cx="0" cy="4087088"/>
            </a:xfrm>
            <a:prstGeom prst="straightConnector1">
              <a:avLst/>
            </a:prstGeom>
            <a:ln w="3175">
              <a:tailEnd type="triangle"/>
            </a:ln>
          </p:spPr>
          <p:style>
            <a:lnRef idx="1">
              <a:schemeClr val="accent5"/>
            </a:lnRef>
            <a:fillRef idx="0">
              <a:schemeClr val="accent5"/>
            </a:fillRef>
            <a:effectRef idx="0">
              <a:schemeClr val="accent5"/>
            </a:effectRef>
            <a:fontRef idx="minor">
              <a:schemeClr val="tx1"/>
            </a:fontRef>
          </p:style>
        </p:cxnSp>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63" b="6019"/>
            <a:stretch/>
          </p:blipFill>
          <p:spPr>
            <a:xfrm>
              <a:off x="0" y="4794191"/>
              <a:ext cx="3772653" cy="2068082"/>
            </a:xfrm>
            <a:prstGeom prst="rect">
              <a:avLst/>
            </a:prstGeom>
          </p:spPr>
        </p:pic>
      </p:gr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716" y="283111"/>
            <a:ext cx="904612" cy="1714408"/>
          </a:xfrm>
          <a:prstGeom prst="rect">
            <a:avLst/>
          </a:prstGeom>
        </p:spPr>
      </p:pic>
      <p:sp>
        <p:nvSpPr>
          <p:cNvPr id="2" name="Espace réservé de la date 1"/>
          <p:cNvSpPr>
            <a:spLocks noGrp="1"/>
          </p:cNvSpPr>
          <p:nvPr>
            <p:ph type="dt" sz="half" idx="10"/>
          </p:nvPr>
        </p:nvSpPr>
        <p:spPr/>
        <p:txBody>
          <a:bodyPr/>
          <a:lstStyle/>
          <a:p>
            <a:fld id="{503016A3-5995-479B-B670-07BBB36AA5F3}" type="datetimeFigureOut">
              <a:rPr lang="fr-FR" smtClean="0"/>
              <a:t>12/11/2019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C5D8D6E-7096-4A9B-B3D1-FD7B0EB6FDD6}" type="slidenum">
              <a:rPr lang="fr-FR" smtClean="0"/>
              <a:t>‹N°›</a:t>
            </a:fld>
            <a:endParaRPr lang="fr-FR"/>
          </a:p>
        </p:txBody>
      </p:sp>
    </p:spTree>
    <p:extLst>
      <p:ext uri="{BB962C8B-B14F-4D97-AF65-F5344CB8AC3E}">
        <p14:creationId xmlns:p14="http://schemas.microsoft.com/office/powerpoint/2010/main" val="118919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03016A3-5995-479B-B670-07BBB36AA5F3}" type="datetimeFigureOut">
              <a:rPr lang="fr-FR" smtClean="0"/>
              <a:t>12/11/2019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5D8D6E-7096-4A9B-B3D1-FD7B0EB6FDD6}" type="slidenum">
              <a:rPr lang="fr-FR" smtClean="0"/>
              <a:t>‹N°›</a:t>
            </a:fld>
            <a:endParaRPr lang="fr-FR"/>
          </a:p>
        </p:txBody>
      </p:sp>
    </p:spTree>
    <p:extLst>
      <p:ext uri="{BB962C8B-B14F-4D97-AF65-F5344CB8AC3E}">
        <p14:creationId xmlns:p14="http://schemas.microsoft.com/office/powerpoint/2010/main" val="5922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0.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016A3-5995-479B-B670-07BBB36AA5F3}" type="datetimeFigureOut">
              <a:rPr lang="fr-FR" smtClean="0"/>
              <a:t>12/11/2019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D8D6E-7096-4A9B-B3D1-FD7B0EB6FDD6}" type="slidenum">
              <a:rPr lang="fr-FR" smtClean="0"/>
              <a:t>‹N°›</a:t>
            </a:fld>
            <a:endParaRPr lang="fr-FR"/>
          </a:p>
        </p:txBody>
      </p:sp>
    </p:spTree>
    <p:extLst>
      <p:ext uri="{BB962C8B-B14F-4D97-AF65-F5344CB8AC3E}">
        <p14:creationId xmlns:p14="http://schemas.microsoft.com/office/powerpoint/2010/main" val="134932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1"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529C"/>
          </a:solidFill>
          <a:latin typeface="Akrobat" panose="000006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krobat" panose="000006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krobat" panose="000006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krobat" panose="000006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krobat" panose="000006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krobat" panose="000006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35F8AD7C-FAA6-44F8-A092-6212B417DD9E}" type="datetimeFigureOut">
              <a:rPr lang="fr-FR" smtClean="0"/>
              <a:pPr/>
              <a:t>12/11/2019</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02E394DA-008F-4535-A8CD-41DD6D287AF4}" type="slidenum">
              <a:rPr lang="fr-FR" smtClean="0"/>
              <a:pPr/>
              <a:t>‹N°›</a:t>
            </a:fld>
            <a:endParaRPr lang="fr-FR"/>
          </a:p>
        </p:txBody>
      </p:sp>
    </p:spTree>
    <p:extLst>
      <p:ext uri="{BB962C8B-B14F-4D97-AF65-F5344CB8AC3E}">
        <p14:creationId xmlns:p14="http://schemas.microsoft.com/office/powerpoint/2010/main" val="42909242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bg1"/>
                </a:solidFill>
              </a:defRPr>
            </a:lvl1pPr>
          </a:lstStyle>
          <a:p>
            <a:fld id="{E5AFA335-2503-422E-B2DE-7C9C934948AA}" type="datetimeFigureOut">
              <a:rPr lang="fr-FR" smtClean="0"/>
              <a:pPr/>
              <a:t>12/11/2019</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B479C0EA-501B-48E9-B5AF-F5AE3CE5BF66}" type="slidenum">
              <a:rPr lang="fr-FR" smtClean="0"/>
              <a:pPr/>
              <a:t>‹N°›</a:t>
            </a:fld>
            <a:endParaRPr lang="fr-FR"/>
          </a:p>
        </p:txBody>
      </p:sp>
    </p:spTree>
    <p:extLst>
      <p:ext uri="{BB962C8B-B14F-4D97-AF65-F5344CB8AC3E}">
        <p14:creationId xmlns:p14="http://schemas.microsoft.com/office/powerpoint/2010/main" val="12038647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image" Target="../media/image41.jpe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mailto:secretariat@liguesportadapte.f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110505"/>
            <a:ext cx="9144000" cy="2387600"/>
          </a:xfrm>
        </p:spPr>
        <p:txBody>
          <a:bodyPr>
            <a:normAutofit fontScale="90000"/>
          </a:bodyPr>
          <a:lstStyle/>
          <a:p>
            <a:r>
              <a:rPr lang="fr-FR" b="1" dirty="0"/>
              <a:t>La pratique physique et sportive de la personne </a:t>
            </a:r>
            <a:br>
              <a:rPr lang="fr-FR" dirty="0"/>
            </a:br>
            <a:r>
              <a:rPr lang="fr-FR" b="1" dirty="0"/>
              <a:t>en situation de handicap psychique</a:t>
            </a:r>
            <a:endParaRPr lang="fr-FR" dirty="0"/>
          </a:p>
        </p:txBody>
      </p:sp>
      <p:sp>
        <p:nvSpPr>
          <p:cNvPr id="3" name="Sous-titre 2"/>
          <p:cNvSpPr>
            <a:spLocks noGrp="1"/>
          </p:cNvSpPr>
          <p:nvPr>
            <p:ph type="subTitle" idx="1"/>
          </p:nvPr>
        </p:nvSpPr>
        <p:spPr>
          <a:xfrm>
            <a:off x="1524000" y="4657033"/>
            <a:ext cx="9144000" cy="1655762"/>
          </a:xfrm>
        </p:spPr>
        <p:txBody>
          <a:bodyPr>
            <a:normAutofit/>
          </a:bodyPr>
          <a:lstStyle/>
          <a:p>
            <a:endParaRPr lang="fr-FR" sz="3200" b="1" dirty="0"/>
          </a:p>
          <a:p>
            <a:r>
              <a:rPr lang="fr-FR" sz="3200" b="1" dirty="0"/>
              <a:t>Échanges et réflexions</a:t>
            </a:r>
            <a:endParaRPr lang="fr-FR" sz="3200" dirty="0"/>
          </a:p>
        </p:txBody>
      </p:sp>
    </p:spTree>
    <p:extLst>
      <p:ext uri="{BB962C8B-B14F-4D97-AF65-F5344CB8AC3E}">
        <p14:creationId xmlns:p14="http://schemas.microsoft.com/office/powerpoint/2010/main" val="85385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3552" y="-387424"/>
            <a:ext cx="8229600" cy="7056784"/>
          </a:xfrm>
        </p:spPr>
        <p:txBody>
          <a:bodyPr>
            <a:normAutofit/>
          </a:bodyPr>
          <a:lstStyle/>
          <a:p>
            <a:pPr>
              <a:lnSpc>
                <a:spcPct val="80000"/>
              </a:lnSpc>
            </a:pPr>
            <a:r>
              <a:rPr lang="fr-FR" altLang="fr-FR" sz="2700" dirty="0"/>
              <a:t>- </a:t>
            </a:r>
            <a:r>
              <a:rPr lang="fr-FR" altLang="fr-FR" sz="2700" dirty="0">
                <a:solidFill>
                  <a:srgbClr val="FF0000"/>
                </a:solidFill>
              </a:rPr>
              <a:t>1984, le BEES Sport Adapté </a:t>
            </a:r>
            <a:r>
              <a:rPr lang="fr-FR" altLang="fr-FR" sz="2700" dirty="0"/>
              <a:t>constitue une première professionnalisation de l’encadrement des APSA dans les établissements spécialisés et associations sportives. </a:t>
            </a:r>
            <a:br>
              <a:rPr lang="fr-FR" altLang="fr-FR" sz="2700" dirty="0"/>
            </a:br>
            <a:br>
              <a:rPr lang="fr-FR" altLang="fr-FR" sz="2700" dirty="0"/>
            </a:br>
            <a:r>
              <a:rPr lang="fr-FR" altLang="fr-FR" sz="2700" dirty="0"/>
              <a:t>- 1984, création de l’ENSA (Ecole Nationale du Sport Adapté), à Montbrison (42). Antenne déconcentrée de la FFSA pour organiser des rencontres nationales SA, des stages de formations, des stages sportifs. (3 Salariés)</a:t>
            </a:r>
            <a:br>
              <a:rPr lang="fr-FR" altLang="fr-FR" sz="2700" dirty="0"/>
            </a:br>
            <a:br>
              <a:rPr lang="fr-FR" altLang="fr-FR" sz="2700" dirty="0"/>
            </a:br>
            <a:r>
              <a:rPr lang="fr-FR" altLang="fr-FR" sz="2700" dirty="0"/>
              <a:t>- 1985: problèmes de gestions Restructuration de l’ENSA</a:t>
            </a:r>
            <a:br>
              <a:rPr lang="fr-FR" altLang="fr-FR" sz="2700" dirty="0"/>
            </a:br>
            <a:r>
              <a:rPr lang="fr-FR" altLang="fr-FR" sz="2700" dirty="0"/>
              <a:t>Rapatriement des activités sur le siège fédéral</a:t>
            </a:r>
            <a:br>
              <a:rPr lang="fr-FR" altLang="fr-FR" sz="2700" dirty="0"/>
            </a:br>
            <a:br>
              <a:rPr lang="fr-FR" sz="2800" dirty="0"/>
            </a:br>
            <a:r>
              <a:rPr lang="fr-FR" altLang="fr-FR" sz="2700" dirty="0"/>
              <a:t>- 1985, dossier spécial sur le SA dans la « revue EPS</a:t>
            </a:r>
            <a:br>
              <a:rPr lang="fr-FR" altLang="fr-FR" sz="2700" dirty="0"/>
            </a:br>
            <a:r>
              <a:rPr lang="fr-FR" altLang="fr-FR" sz="2700" dirty="0"/>
              <a:t>-</a:t>
            </a:r>
            <a:endParaRPr lang="fr-FR" dirty="0"/>
          </a:p>
        </p:txBody>
      </p:sp>
    </p:spTree>
    <p:extLst>
      <p:ext uri="{BB962C8B-B14F-4D97-AF65-F5344CB8AC3E}">
        <p14:creationId xmlns:p14="http://schemas.microsoft.com/office/powerpoint/2010/main" val="267573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16632"/>
            <a:ext cx="9144000" cy="6264696"/>
          </a:xfrm>
        </p:spPr>
        <p:txBody>
          <a:bodyPr>
            <a:normAutofit fontScale="90000"/>
          </a:bodyPr>
          <a:lstStyle/>
          <a:p>
            <a:pPr>
              <a:lnSpc>
                <a:spcPct val="80000"/>
              </a:lnSpc>
            </a:pPr>
            <a:r>
              <a:rPr lang="fr-FR" altLang="fr-FR" sz="2700" dirty="0"/>
              <a:t>- 1983-84 : 1</a:t>
            </a:r>
            <a:r>
              <a:rPr lang="fr-FR" altLang="fr-FR" sz="2700" baseline="30000" dirty="0"/>
              <a:t>ers</a:t>
            </a:r>
            <a:r>
              <a:rPr lang="fr-FR" altLang="fr-FR" sz="2700" dirty="0"/>
              <a:t> partenariats, avec quelques fédérations sportives (judo, tennis de table,…), 1</a:t>
            </a:r>
            <a:r>
              <a:rPr lang="fr-FR" altLang="fr-FR" sz="2700" baseline="30000" dirty="0"/>
              <a:t>ères </a:t>
            </a:r>
            <a:r>
              <a:rPr lang="fr-FR" altLang="fr-FR" sz="2700" dirty="0"/>
              <a:t>relations internationales avec des mouvements identiques en Europe (Conseil de l’Europe)</a:t>
            </a:r>
            <a:br>
              <a:rPr lang="fr-FR" altLang="fr-FR" sz="2700" dirty="0"/>
            </a:br>
            <a:br>
              <a:rPr lang="fr-FR" altLang="fr-FR" sz="2700" dirty="0"/>
            </a:br>
            <a:r>
              <a:rPr lang="fr-FR" altLang="fr-FR" sz="2700" dirty="0"/>
              <a:t>- 8 au 13 juin 84, première rencontre sportive européenne à Madrid intitulée « </a:t>
            </a:r>
            <a:r>
              <a:rPr lang="fr-FR" altLang="fr-FR" sz="2700" dirty="0" err="1"/>
              <a:t>Special</a:t>
            </a:r>
            <a:r>
              <a:rPr lang="fr-FR" altLang="fr-FR" sz="2700" dirty="0"/>
              <a:t> Sport  (Association nationale espagnole ANDE)</a:t>
            </a:r>
            <a:br>
              <a:rPr lang="fr-FR" altLang="fr-FR" sz="2700" dirty="0"/>
            </a:br>
            <a:br>
              <a:rPr lang="fr-FR" altLang="fr-FR" sz="2700" dirty="0"/>
            </a:br>
            <a:r>
              <a:rPr lang="fr-FR" altLang="fr-FR" sz="2700" dirty="0"/>
              <a:t>- 1986, création de l’INAS FMH en Hollande</a:t>
            </a:r>
            <a:br>
              <a:rPr lang="fr-FR" altLang="fr-FR" sz="2700" dirty="0"/>
            </a:br>
            <a:r>
              <a:rPr lang="fr-FR" altLang="fr-FR" sz="2700" dirty="0"/>
              <a:t>Voie nouvelle pour le sport des </a:t>
            </a:r>
            <a:r>
              <a:rPr lang="fr-FR" altLang="fr-FR" sz="2700" dirty="0" err="1"/>
              <a:t>pshm</a:t>
            </a:r>
            <a:br>
              <a:rPr lang="fr-FR" altLang="fr-FR" sz="2700" dirty="0"/>
            </a:br>
            <a:br>
              <a:rPr lang="fr-FR" altLang="fr-FR" sz="2700" dirty="0"/>
            </a:br>
            <a:r>
              <a:rPr lang="fr-FR" altLang="fr-FR" sz="2700" dirty="0">
                <a:solidFill>
                  <a:srgbClr val="FF0000"/>
                </a:solidFill>
              </a:rPr>
              <a:t>- 1989</a:t>
            </a:r>
            <a:r>
              <a:rPr lang="fr-FR" altLang="fr-FR" sz="2700" dirty="0"/>
              <a:t>, sollicités par SOI, la FFSA et la FAVA s’unissent pour créer un </a:t>
            </a:r>
            <a:r>
              <a:rPr lang="fr-FR" altLang="fr-FR" sz="2700" dirty="0" err="1">
                <a:solidFill>
                  <a:srgbClr val="FF0000"/>
                </a:solidFill>
              </a:rPr>
              <a:t>Special</a:t>
            </a:r>
            <a:r>
              <a:rPr lang="fr-FR" altLang="fr-FR" sz="2700" dirty="0">
                <a:solidFill>
                  <a:srgbClr val="FF0000"/>
                </a:solidFill>
              </a:rPr>
              <a:t> </a:t>
            </a:r>
            <a:r>
              <a:rPr lang="fr-FR" altLang="fr-FR" sz="2700" dirty="0" err="1">
                <a:solidFill>
                  <a:srgbClr val="FF0000"/>
                </a:solidFill>
              </a:rPr>
              <a:t>Olympics</a:t>
            </a:r>
            <a:r>
              <a:rPr lang="fr-FR" altLang="fr-FR" sz="2700" dirty="0">
                <a:solidFill>
                  <a:srgbClr val="FF0000"/>
                </a:solidFill>
              </a:rPr>
              <a:t> France </a:t>
            </a:r>
            <a:r>
              <a:rPr lang="fr-FR" altLang="fr-FR" sz="2700" dirty="0"/>
              <a:t>(FFSA est majoritaire dans le CA)</a:t>
            </a:r>
            <a:br>
              <a:rPr lang="fr-FR" altLang="fr-FR" sz="2700" dirty="0"/>
            </a:br>
            <a:br>
              <a:rPr lang="fr-FR" altLang="fr-FR" sz="2700" dirty="0"/>
            </a:br>
            <a:r>
              <a:rPr lang="fr-FR" altLang="fr-FR" sz="2700" dirty="0"/>
              <a:t>- 1990, 3</a:t>
            </a:r>
            <a:r>
              <a:rPr lang="fr-FR" altLang="fr-FR" sz="2700" baseline="30000" dirty="0"/>
              <a:t>èmes</a:t>
            </a:r>
            <a:r>
              <a:rPr lang="fr-FR" altLang="fr-FR" sz="2700" dirty="0"/>
              <a:t> jeux nationaux du SA à Liévin (59)</a:t>
            </a:r>
            <a:br>
              <a:rPr lang="fr-FR" altLang="fr-FR" sz="2700" dirty="0"/>
            </a:br>
            <a:br>
              <a:rPr lang="fr-FR" altLang="fr-FR" sz="2700" dirty="0">
                <a:solidFill>
                  <a:srgbClr val="FF0000"/>
                </a:solidFill>
              </a:rPr>
            </a:br>
            <a:r>
              <a:rPr lang="fr-FR" altLang="fr-FR" sz="2700" dirty="0">
                <a:solidFill>
                  <a:srgbClr val="FF0000"/>
                </a:solidFill>
              </a:rPr>
              <a:t>- 1990 création du COFLASH (FFSA + FF Handisport)</a:t>
            </a:r>
            <a:br>
              <a:rPr lang="fr-FR" altLang="fr-FR" sz="2700" dirty="0"/>
            </a:br>
            <a:br>
              <a:rPr lang="fr-FR" altLang="fr-FR" sz="2700" dirty="0"/>
            </a:br>
            <a:endParaRPr lang="fr-FR" sz="2700" dirty="0"/>
          </a:p>
        </p:txBody>
      </p:sp>
      <p:sp>
        <p:nvSpPr>
          <p:cNvPr id="5" name="Espace réservé du contenu 4">
            <a:extLst>
              <a:ext uri="{FF2B5EF4-FFF2-40B4-BE49-F238E27FC236}">
                <a16:creationId xmlns:a16="http://schemas.microsoft.com/office/drawing/2014/main" id="{AC749892-25A3-A842-9FDD-A3FD80D30E7A}"/>
              </a:ext>
            </a:extLst>
          </p:cNvPr>
          <p:cNvSpPr>
            <a:spLocks noGrp="1"/>
          </p:cNvSpPr>
          <p:nvPr>
            <p:ph idx="1"/>
          </p:nvPr>
        </p:nvSpPr>
        <p:spPr>
          <a:xfrm>
            <a:off x="1524000" y="5877273"/>
            <a:ext cx="8686800" cy="248891"/>
          </a:xfrm>
        </p:spPr>
        <p:txBody>
          <a:bodyPr>
            <a:normAutofit fontScale="32500" lnSpcReduction="20000"/>
          </a:bodyPr>
          <a:lstStyle/>
          <a:p>
            <a:endParaRPr lang="fr-FR" dirty="0"/>
          </a:p>
        </p:txBody>
      </p:sp>
    </p:spTree>
    <p:extLst>
      <p:ext uri="{BB962C8B-B14F-4D97-AF65-F5344CB8AC3E}">
        <p14:creationId xmlns:p14="http://schemas.microsoft.com/office/powerpoint/2010/main" val="300098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82550"/>
            <a:ext cx="8820472" cy="6298779"/>
          </a:xfrm>
        </p:spPr>
        <p:txBody>
          <a:bodyPr>
            <a:normAutofit/>
          </a:bodyPr>
          <a:lstStyle/>
          <a:p>
            <a:pPr marL="0" indent="0" algn="ctr">
              <a:lnSpc>
                <a:spcPct val="80000"/>
              </a:lnSpc>
              <a:buNone/>
            </a:pPr>
            <a:r>
              <a:rPr lang="fr-FR" altLang="fr-FR" sz="3500" b="1" dirty="0"/>
              <a:t>1991 - 2003 : Clarification des missions  sportives et élargissement des partenariats</a:t>
            </a:r>
            <a:endParaRPr lang="fr-FR" altLang="fr-FR" sz="3500" dirty="0"/>
          </a:p>
          <a:p>
            <a:pPr>
              <a:lnSpc>
                <a:spcPct val="80000"/>
              </a:lnSpc>
              <a:buNone/>
            </a:pPr>
            <a:r>
              <a:rPr lang="fr-FR" altLang="fr-FR" sz="2000" dirty="0"/>
              <a:t>	</a:t>
            </a:r>
          </a:p>
          <a:p>
            <a:pPr>
              <a:lnSpc>
                <a:spcPct val="80000"/>
              </a:lnSpc>
              <a:buNone/>
            </a:pPr>
            <a:r>
              <a:rPr lang="fr-FR" altLang="fr-FR" sz="2000" dirty="0"/>
              <a:t>	</a:t>
            </a:r>
            <a:r>
              <a:rPr lang="fr-FR" altLang="fr-FR" sz="2600" dirty="0"/>
              <a:t>- Dès 1991, affirmation de la mission sportive de la FFSA </a:t>
            </a:r>
            <a:r>
              <a:rPr lang="fr-FR" altLang="fr-FR" sz="2600" dirty="0">
                <a:solidFill>
                  <a:srgbClr val="FF0000"/>
                </a:solidFill>
              </a:rPr>
              <a:t>Organisation de « championnats de France » </a:t>
            </a:r>
          </a:p>
          <a:p>
            <a:pPr>
              <a:lnSpc>
                <a:spcPct val="80000"/>
              </a:lnSpc>
              <a:buNone/>
            </a:pPr>
            <a:r>
              <a:rPr lang="fr-FR" altLang="fr-FR" sz="2600" dirty="0"/>
              <a:t>		</a:t>
            </a:r>
            <a:r>
              <a:rPr lang="fr-FR" altLang="fr-FR" sz="2000" dirty="0"/>
              <a:t>(1994, 3</a:t>
            </a:r>
            <a:r>
              <a:rPr lang="fr-FR" altLang="fr-FR" sz="2000" baseline="30000" dirty="0"/>
              <a:t>èmes</a:t>
            </a:r>
            <a:r>
              <a:rPr lang="fr-FR" altLang="fr-FR" sz="2000" dirty="0"/>
              <a:t>  et derniers jeux nationaux du SA à Pau (64))</a:t>
            </a:r>
          </a:p>
          <a:p>
            <a:pPr>
              <a:lnSpc>
                <a:spcPct val="80000"/>
              </a:lnSpc>
              <a:buNone/>
            </a:pPr>
            <a:endParaRPr lang="fr-FR" altLang="fr-FR" sz="2600" dirty="0"/>
          </a:p>
          <a:p>
            <a:pPr>
              <a:lnSpc>
                <a:spcPct val="80000"/>
              </a:lnSpc>
              <a:buNone/>
            </a:pPr>
            <a:r>
              <a:rPr lang="fr-FR" altLang="fr-FR" sz="2600" dirty="0"/>
              <a:t>	- </a:t>
            </a:r>
            <a:r>
              <a:rPr lang="fr-FR" altLang="fr-FR" sz="2600" dirty="0">
                <a:solidFill>
                  <a:srgbClr val="FF0000"/>
                </a:solidFill>
              </a:rPr>
              <a:t>1992</a:t>
            </a:r>
            <a:r>
              <a:rPr lang="fr-FR" altLang="fr-FR" sz="2600" dirty="0"/>
              <a:t>, Première participation officielle dans le cadre :</a:t>
            </a:r>
          </a:p>
          <a:p>
            <a:pPr lvl="1">
              <a:lnSpc>
                <a:spcPct val="80000"/>
              </a:lnSpc>
              <a:buFont typeface="Arial" panose="020B0604020202020204" pitchFamily="34" charset="0"/>
              <a:buChar char="•"/>
            </a:pPr>
            <a:r>
              <a:rPr lang="fr-FR" altLang="fr-FR" sz="2600" dirty="0"/>
              <a:t>de </a:t>
            </a:r>
            <a:r>
              <a:rPr lang="fr-FR" altLang="fr-FR" sz="2600" dirty="0">
                <a:solidFill>
                  <a:srgbClr val="FF0000"/>
                </a:solidFill>
              </a:rPr>
              <a:t>l’IPC</a:t>
            </a:r>
            <a:r>
              <a:rPr lang="fr-FR" altLang="fr-FR" sz="2600" dirty="0"/>
              <a:t> : participation de 3 skieurs de fond SA </a:t>
            </a:r>
          </a:p>
          <a:p>
            <a:pPr marL="457200" lvl="1" indent="0">
              <a:lnSpc>
                <a:spcPct val="80000"/>
              </a:lnSpc>
              <a:buNone/>
            </a:pPr>
            <a:r>
              <a:rPr lang="fr-FR" altLang="fr-FR" sz="2600" dirty="0"/>
              <a:t> démo aux jeux paralympiques d’hiver d’</a:t>
            </a:r>
            <a:r>
              <a:rPr lang="fr-FR" altLang="fr-FR" sz="2600" dirty="0" err="1"/>
              <a:t>Alberville</a:t>
            </a:r>
            <a:endParaRPr lang="fr-FR" altLang="fr-FR" sz="2600" dirty="0"/>
          </a:p>
          <a:p>
            <a:pPr lvl="1">
              <a:lnSpc>
                <a:spcPct val="80000"/>
              </a:lnSpc>
              <a:buFont typeface="Arial" panose="020B0604020202020204" pitchFamily="34" charset="0"/>
              <a:buChar char="•"/>
            </a:pPr>
            <a:r>
              <a:rPr lang="fr-FR" altLang="fr-FR" sz="2600" dirty="0"/>
              <a:t>de l’</a:t>
            </a:r>
            <a:r>
              <a:rPr lang="fr-FR" altLang="fr-FR" sz="2600" dirty="0">
                <a:solidFill>
                  <a:srgbClr val="FF0000"/>
                </a:solidFill>
              </a:rPr>
              <a:t>INAS</a:t>
            </a:r>
            <a:r>
              <a:rPr lang="fr-FR" altLang="fr-FR" sz="2600" dirty="0"/>
              <a:t> : en marge des JP de Barcelone, premiers jeux internationaux INAS à Madrid (3000 athlètes, 20 pays, 5 sports). FFSA 62 sportifs (83 à </a:t>
            </a:r>
            <a:r>
              <a:rPr lang="fr-FR" altLang="fr-FR" sz="2600" dirty="0" err="1"/>
              <a:t>Brisbanne</a:t>
            </a:r>
            <a:r>
              <a:rPr lang="fr-FR" altLang="fr-FR" sz="2600" dirty="0"/>
              <a:t> en 2019)</a:t>
            </a:r>
            <a:endParaRPr lang="fr-FR" sz="2600" dirty="0"/>
          </a:p>
        </p:txBody>
      </p:sp>
    </p:spTree>
    <p:extLst>
      <p:ext uri="{BB962C8B-B14F-4D97-AF65-F5344CB8AC3E}">
        <p14:creationId xmlns:p14="http://schemas.microsoft.com/office/powerpoint/2010/main" val="235317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74638"/>
            <a:ext cx="8686800" cy="5890666"/>
          </a:xfrm>
        </p:spPr>
        <p:txBody>
          <a:bodyPr>
            <a:normAutofit fontScale="90000"/>
          </a:bodyPr>
          <a:lstStyle/>
          <a:p>
            <a:pPr>
              <a:lnSpc>
                <a:spcPct val="80000"/>
              </a:lnSpc>
            </a:pPr>
            <a:r>
              <a:rPr lang="fr-FR" altLang="fr-FR" sz="2900" dirty="0">
                <a:solidFill>
                  <a:srgbClr val="FF0000"/>
                </a:solidFill>
              </a:rPr>
              <a:t>- 1994 Diversification Offre sportive SA </a:t>
            </a:r>
            <a:br>
              <a:rPr lang="fr-FR" altLang="fr-FR" sz="2900" dirty="0"/>
            </a:br>
            <a:r>
              <a:rPr lang="fr-FR" altLang="fr-FR" sz="2900" dirty="0"/>
              <a:t>(« activités motrices», sport loisir, sport de compétition (3 divisions), « sport unifié » - devenu sport scolaire adapté puis SA jeunes- , sport de haut niveau)</a:t>
            </a:r>
            <a:br>
              <a:rPr lang="fr-FR" altLang="fr-FR" sz="2900" dirty="0"/>
            </a:br>
            <a:br>
              <a:rPr lang="fr-FR" altLang="fr-FR" sz="2900" dirty="0"/>
            </a:br>
            <a:r>
              <a:rPr lang="fr-FR" altLang="fr-FR" sz="2900" dirty="0"/>
              <a:t> Organisation imposé pour les championnats de France (avec un COL), développement de coopérations avec le milieu sportif fédéral ordinaire (aides techniques lors des champ. de France Sport Adapté, équipements, matériels,…)</a:t>
            </a:r>
            <a:br>
              <a:rPr lang="fr-FR" altLang="fr-FR" sz="2900" dirty="0"/>
            </a:br>
            <a:r>
              <a:rPr lang="fr-FR" altLang="fr-FR" sz="2900" dirty="0"/>
              <a:t>	</a:t>
            </a:r>
            <a:br>
              <a:rPr lang="fr-FR" altLang="fr-FR" sz="2900" dirty="0"/>
            </a:br>
            <a:r>
              <a:rPr lang="fr-FR" altLang="fr-FR" sz="2900" dirty="0"/>
              <a:t>- 1996, développement des relations avec les grandes associations de parents</a:t>
            </a:r>
            <a:br>
              <a:rPr lang="fr-FR" altLang="fr-FR" sz="2900" dirty="0"/>
            </a:br>
            <a:r>
              <a:rPr lang="fr-FR" altLang="fr-FR" sz="2900" dirty="0"/>
              <a:t> (convention UNAPEI, contacts , charte avec l’APAJH en 2000, …)</a:t>
            </a:r>
            <a:br>
              <a:rPr lang="fr-FR" altLang="fr-FR" sz="2900" dirty="0"/>
            </a:br>
            <a:br>
              <a:rPr lang="fr-FR" altLang="fr-FR" sz="2900" dirty="0"/>
            </a:br>
            <a:r>
              <a:rPr lang="fr-FR" altLang="fr-FR" sz="2900" dirty="0"/>
              <a:t>	- 1997 Plan d’action SA sur les activités motrices (calendrier national FFSA, financements spécifiques)</a:t>
            </a:r>
            <a:br>
              <a:rPr lang="fr-FR" altLang="fr-FR" sz="2900" dirty="0"/>
            </a:br>
            <a:r>
              <a:rPr lang="fr-FR" altLang="fr-FR" sz="2800" dirty="0"/>
              <a:t>	</a:t>
            </a:r>
            <a:br>
              <a:rPr lang="fr-FR" altLang="fr-FR" sz="2800" dirty="0"/>
            </a:br>
            <a:r>
              <a:rPr lang="fr-FR" altLang="fr-FR" sz="2700" dirty="0"/>
              <a:t>-</a:t>
            </a:r>
            <a:br>
              <a:rPr lang="fr-FR" altLang="fr-FR" dirty="0"/>
            </a:br>
            <a:endParaRPr lang="fr-FR" dirty="0"/>
          </a:p>
        </p:txBody>
      </p:sp>
      <p:sp>
        <p:nvSpPr>
          <p:cNvPr id="3" name="Espace réservé du contenu 2"/>
          <p:cNvSpPr>
            <a:spLocks noGrp="1"/>
          </p:cNvSpPr>
          <p:nvPr>
            <p:ph idx="1"/>
          </p:nvPr>
        </p:nvSpPr>
        <p:spPr>
          <a:xfrm>
            <a:off x="1981200" y="6021289"/>
            <a:ext cx="8229600" cy="104875"/>
          </a:xfrm>
        </p:spPr>
        <p:txBody>
          <a:bodyPr>
            <a:normAutofit fontScale="25000" lnSpcReduction="20000"/>
          </a:bodyPr>
          <a:lstStyle/>
          <a:p>
            <a:endParaRPr lang="fr-FR" dirty="0"/>
          </a:p>
          <a:p>
            <a:endParaRPr lang="fr-FR" dirty="0"/>
          </a:p>
        </p:txBody>
      </p:sp>
    </p:spTree>
    <p:extLst>
      <p:ext uri="{BB962C8B-B14F-4D97-AF65-F5344CB8AC3E}">
        <p14:creationId xmlns:p14="http://schemas.microsoft.com/office/powerpoint/2010/main" val="160083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14469"/>
            <a:ext cx="8229600" cy="5890666"/>
          </a:xfrm>
        </p:spPr>
        <p:txBody>
          <a:bodyPr>
            <a:normAutofit/>
          </a:bodyPr>
          <a:lstStyle/>
          <a:p>
            <a:pPr>
              <a:lnSpc>
                <a:spcPct val="80000"/>
              </a:lnSpc>
            </a:pPr>
            <a:r>
              <a:rPr lang="fr-FR" altLang="fr-FR" sz="2600" dirty="0">
                <a:solidFill>
                  <a:srgbClr val="FF0000"/>
                </a:solidFill>
              </a:rPr>
              <a:t>- 1996, 2 athlètes FFSA aux jeux paralympiques d’Atlanta</a:t>
            </a:r>
            <a:br>
              <a:rPr lang="fr-FR" altLang="fr-FR" sz="2600" dirty="0"/>
            </a:br>
            <a:br>
              <a:rPr lang="fr-FR" altLang="fr-FR" sz="2600" dirty="0"/>
            </a:br>
            <a:r>
              <a:rPr lang="fr-FR" altLang="fr-FR" sz="2600" dirty="0"/>
              <a:t>- 1997, un nouveau logo FFSA, un nouveau SA Magazine; la FFSA à la recherche d’une image plus moderne et de partenaires financiers !</a:t>
            </a:r>
            <a:br>
              <a:rPr lang="fr-FR" altLang="fr-FR" sz="2600" dirty="0"/>
            </a:br>
            <a:br>
              <a:rPr lang="fr-FR" altLang="fr-FR" sz="2600" dirty="0"/>
            </a:br>
            <a:r>
              <a:rPr lang="fr-FR" altLang="fr-FR" sz="2600" dirty="0"/>
              <a:t>	- Un observatoire des pratiques pour mieux connaître en interne les pratiques sportives au SA </a:t>
            </a:r>
            <a:br>
              <a:rPr lang="fr-FR" altLang="fr-FR" sz="2600" dirty="0"/>
            </a:br>
            <a:br>
              <a:rPr lang="fr-FR" altLang="fr-FR" sz="2600" dirty="0"/>
            </a:br>
            <a:r>
              <a:rPr lang="fr-FR" altLang="fr-FR" sz="2600" dirty="0">
                <a:solidFill>
                  <a:srgbClr val="FF0000"/>
                </a:solidFill>
              </a:rPr>
              <a:t>- 1998 : 3 skieurs SA aux jeux paralympiques de Nagano</a:t>
            </a:r>
            <a:br>
              <a:rPr lang="fr-FR" altLang="fr-FR" sz="2600" dirty="0"/>
            </a:br>
            <a:br>
              <a:rPr lang="fr-FR" altLang="fr-FR" sz="2600" dirty="0"/>
            </a:br>
            <a:r>
              <a:rPr lang="fr-FR" altLang="fr-FR" sz="2600" dirty="0"/>
              <a:t>	- Premier plan emploi-jeunes du MJS (26 postes en régions, 95 en départements); volonté fédérale de professionnaliser les CDSA et ligues</a:t>
            </a:r>
          </a:p>
        </p:txBody>
      </p:sp>
    </p:spTree>
    <p:extLst>
      <p:ext uri="{BB962C8B-B14F-4D97-AF65-F5344CB8AC3E}">
        <p14:creationId xmlns:p14="http://schemas.microsoft.com/office/powerpoint/2010/main" val="130761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5560" y="188640"/>
            <a:ext cx="8229600" cy="5890666"/>
          </a:xfrm>
        </p:spPr>
        <p:txBody>
          <a:bodyPr>
            <a:normAutofit/>
          </a:bodyPr>
          <a:lstStyle/>
          <a:p>
            <a:pPr>
              <a:lnSpc>
                <a:spcPct val="80000"/>
              </a:lnSpc>
            </a:pPr>
            <a:r>
              <a:rPr lang="fr-FR" altLang="fr-FR" sz="2500" dirty="0"/>
              <a:t>- </a:t>
            </a:r>
            <a:r>
              <a:rPr lang="fr-FR" sz="2500" dirty="0"/>
              <a:t>1999 : La FFSA est reconnue d'Utilité Publique par décret</a:t>
            </a:r>
            <a:br>
              <a:rPr lang="fr-FR" sz="2500" dirty="0"/>
            </a:br>
            <a:br>
              <a:rPr lang="fr-FR" sz="2500" dirty="0"/>
            </a:br>
            <a:r>
              <a:rPr lang="fr-FR" sz="2500" dirty="0"/>
              <a:t>- Premier CNC des sportifs (instauré régulièrement à partir de 2004 lors de chaque Assemble Générale); prise en compte du message des sportifs à leur fédération</a:t>
            </a:r>
            <a:br>
              <a:rPr lang="fr-FR" sz="2500" dirty="0"/>
            </a:br>
            <a:br>
              <a:rPr lang="fr-FR" sz="2500" dirty="0"/>
            </a:br>
            <a:r>
              <a:rPr lang="fr-FR" sz="2500" dirty="0"/>
              <a:t>- 1999 : Conflit avec SOF. Quelques membres quittent la FFSA  pour rejoindre SOF. Rupture des relations  en </a:t>
            </a:r>
            <a:r>
              <a:rPr lang="fr-FR" sz="2500" dirty="0" err="1"/>
              <a:t>nov</a:t>
            </a:r>
            <a:r>
              <a:rPr lang="fr-FR" sz="2500" dirty="0"/>
              <a:t> 2002.</a:t>
            </a:r>
            <a:br>
              <a:rPr lang="fr-FR" sz="2500" dirty="0"/>
            </a:br>
            <a:br>
              <a:rPr lang="fr-FR" sz="2500" dirty="0"/>
            </a:br>
            <a:r>
              <a:rPr lang="fr-FR" sz="2500" dirty="0">
                <a:solidFill>
                  <a:srgbClr val="FF0000"/>
                </a:solidFill>
              </a:rPr>
              <a:t>- 2000 : Jeux paralympiques de Sydney, les déficients intellectuels sont exclus du </a:t>
            </a:r>
            <a:r>
              <a:rPr lang="fr-FR" sz="2500" dirty="0" err="1">
                <a:solidFill>
                  <a:srgbClr val="FF0000"/>
                </a:solidFill>
              </a:rPr>
              <a:t>paralympisme</a:t>
            </a:r>
            <a:r>
              <a:rPr lang="fr-FR" sz="2500" dirty="0"/>
              <a:t>, Basket espagnol ayant triché sur le handicap de leur équipe.</a:t>
            </a:r>
            <a:br>
              <a:rPr lang="fr-FR" sz="2500" dirty="0"/>
            </a:br>
            <a:br>
              <a:rPr lang="fr-FR" sz="2500" dirty="0"/>
            </a:br>
            <a:r>
              <a:rPr lang="fr-FR" sz="2500" dirty="0"/>
              <a:t>- </a:t>
            </a:r>
            <a:r>
              <a:rPr lang="fr-FR" altLang="fr-FR" sz="2500" dirty="0"/>
              <a:t>2001, plan national FFSA pour l’informatisation de ses comités et ligues </a:t>
            </a:r>
            <a:br>
              <a:rPr lang="fr-FR" altLang="fr-FR" sz="2500" dirty="0"/>
            </a:br>
            <a:endParaRPr lang="fr-FR" altLang="fr-FR" sz="2500" dirty="0"/>
          </a:p>
        </p:txBody>
      </p:sp>
    </p:spTree>
    <p:extLst>
      <p:ext uri="{BB962C8B-B14F-4D97-AF65-F5344CB8AC3E}">
        <p14:creationId xmlns:p14="http://schemas.microsoft.com/office/powerpoint/2010/main" val="396803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512" y="260648"/>
            <a:ext cx="8856984" cy="5890666"/>
          </a:xfrm>
        </p:spPr>
        <p:txBody>
          <a:bodyPr>
            <a:normAutofit/>
          </a:bodyPr>
          <a:lstStyle/>
          <a:p>
            <a:pPr>
              <a:lnSpc>
                <a:spcPct val="80000"/>
              </a:lnSpc>
            </a:pPr>
            <a:r>
              <a:rPr lang="fr-FR" altLang="fr-FR" sz="3000" b="1" dirty="0"/>
              <a:t>2003-2009 : L’ETAT structure le sport/handicap et l’aider à se développer</a:t>
            </a:r>
            <a:br>
              <a:rPr lang="fr-FR" altLang="fr-FR" sz="3200" dirty="0"/>
            </a:br>
            <a:br>
              <a:rPr lang="fr-FR" altLang="fr-FR" sz="2800" dirty="0"/>
            </a:br>
            <a:r>
              <a:rPr lang="fr-FR" altLang="fr-FR" sz="2500" dirty="0"/>
              <a:t>-  2003, politique spécifique de l’Etat en direction des personnes en situation de handicap : </a:t>
            </a:r>
            <a:br>
              <a:rPr lang="fr-FR" altLang="fr-FR" sz="2500" dirty="0"/>
            </a:br>
            <a:br>
              <a:rPr lang="fr-FR" altLang="fr-FR" sz="2500" dirty="0"/>
            </a:br>
            <a:r>
              <a:rPr lang="fr-FR" altLang="fr-FR" sz="2500" dirty="0"/>
              <a:t>	* Création au CREPS de Bourges d’un pôle ressources national « sport et handicaps »</a:t>
            </a:r>
            <a:br>
              <a:rPr lang="fr-FR" altLang="fr-FR" sz="2500" dirty="0"/>
            </a:br>
            <a:br>
              <a:rPr lang="fr-FR" altLang="fr-FR" sz="2500" dirty="0"/>
            </a:br>
            <a:r>
              <a:rPr lang="fr-FR" altLang="fr-FR" sz="2500" dirty="0"/>
              <a:t>	* Création d’un chargé de mission « sport et handicap » au ministère</a:t>
            </a:r>
            <a:br>
              <a:rPr lang="fr-FR" altLang="fr-FR" sz="2500" dirty="0"/>
            </a:br>
            <a:br>
              <a:rPr lang="fr-FR" altLang="fr-FR" sz="2500" dirty="0"/>
            </a:br>
            <a:r>
              <a:rPr lang="fr-FR" altLang="fr-FR" sz="2500" dirty="0"/>
              <a:t>	* Création d’un réseau de référents « sport et handicap » dans les services déconcentrés du ministère (DRJS et DDJS) et les établissements publics nationaux (CREPS)</a:t>
            </a:r>
            <a:br>
              <a:rPr lang="fr-FR" altLang="fr-FR" sz="2500" dirty="0"/>
            </a:br>
            <a:endParaRPr lang="fr-FR" altLang="fr-FR" sz="2500" dirty="0"/>
          </a:p>
        </p:txBody>
      </p:sp>
    </p:spTree>
    <p:extLst>
      <p:ext uri="{BB962C8B-B14F-4D97-AF65-F5344CB8AC3E}">
        <p14:creationId xmlns:p14="http://schemas.microsoft.com/office/powerpoint/2010/main" val="646616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747464"/>
            <a:ext cx="9144000" cy="7128792"/>
          </a:xfrm>
        </p:spPr>
        <p:txBody>
          <a:bodyPr>
            <a:normAutofit/>
          </a:bodyPr>
          <a:lstStyle/>
          <a:p>
            <a:pPr algn="l">
              <a:lnSpc>
                <a:spcPct val="80000"/>
              </a:lnSpc>
              <a:defRPr/>
            </a:pPr>
            <a:r>
              <a:rPr lang="fr-FR" altLang="fr-FR" sz="2500" dirty="0"/>
              <a:t>	* Nomination nouveaux conseillers techniques sportifs (CTS) </a:t>
            </a:r>
            <a:br>
              <a:rPr lang="fr-FR" altLang="fr-FR" sz="2500" dirty="0"/>
            </a:br>
            <a:br>
              <a:rPr lang="fr-FR" altLang="fr-FR" sz="2500" dirty="0"/>
            </a:br>
            <a:r>
              <a:rPr lang="fr-FR" altLang="fr-FR" sz="2500" dirty="0"/>
              <a:t>	* Incitation des fédérations dites "valides » à désigner un chargé de mission "sport et handicap",….</a:t>
            </a:r>
            <a:br>
              <a:rPr lang="fr-FR" altLang="fr-FR" sz="2500" dirty="0"/>
            </a:br>
            <a:br>
              <a:rPr lang="fr-FR" altLang="fr-FR" sz="2500" dirty="0"/>
            </a:br>
            <a:r>
              <a:rPr lang="fr-FR" altLang="fr-FR" sz="2500" dirty="0"/>
              <a:t>      - 2006, création du dispositif « emplois STAPS » financé par le CNDS et la CNSA.</a:t>
            </a:r>
            <a:br>
              <a:rPr lang="fr-FR" altLang="fr-FR" sz="2500" dirty="0"/>
            </a:br>
            <a:r>
              <a:rPr lang="fr-FR" altLang="fr-FR" sz="2500" dirty="0"/>
              <a:t>FFSA bénéficie de 150 emplois (comités, ligues, siège fédéral et </a:t>
            </a:r>
            <a:r>
              <a:rPr lang="fr-FR" altLang="fr-FR" sz="2500" dirty="0" err="1"/>
              <a:t>qq</a:t>
            </a:r>
            <a:r>
              <a:rPr lang="fr-FR" altLang="fr-FR" sz="2500" dirty="0"/>
              <a:t> établissements de l’UNAPEI).</a:t>
            </a:r>
            <a:br>
              <a:rPr lang="fr-FR" altLang="fr-FR" sz="2500" dirty="0"/>
            </a:br>
            <a:br>
              <a:rPr lang="fr-FR" altLang="fr-FR" sz="2500" dirty="0"/>
            </a:br>
            <a:r>
              <a:rPr lang="fr-FR" altLang="fr-FR" sz="2500" dirty="0"/>
              <a:t>      - </a:t>
            </a:r>
            <a:r>
              <a:rPr lang="fr-FR" sz="2500" dirty="0">
                <a:solidFill>
                  <a:srgbClr val="FF0000"/>
                </a:solidFill>
              </a:rPr>
              <a:t>2007, création du Comité Paralympique Français  </a:t>
            </a:r>
            <a:r>
              <a:rPr lang="fr-FR" sz="2500" dirty="0"/>
              <a:t>(FFSA et Handisport). </a:t>
            </a:r>
            <a:br>
              <a:rPr lang="fr-FR" sz="2500" dirty="0"/>
            </a:br>
            <a:r>
              <a:rPr lang="fr-FR" sz="2500" dirty="0"/>
              <a:t>La FFSA </a:t>
            </a:r>
            <a:r>
              <a:rPr lang="fr-FR" sz="2500" dirty="0">
                <a:sym typeface="Wingdings" pitchFamily="2" charset="2"/>
              </a:rPr>
              <a:t></a:t>
            </a:r>
            <a:r>
              <a:rPr lang="fr-FR" sz="2500" dirty="0"/>
              <a:t>volonté de valoriser la voie de la performance, </a:t>
            </a:r>
            <a:r>
              <a:rPr lang="fr-FR" altLang="fr-FR" sz="2500" dirty="0"/>
              <a:t>d’inscrire le Sport Adapté dans une démarche de « haut niveau </a:t>
            </a:r>
            <a:r>
              <a:rPr lang="fr-FR" sz="2500" dirty="0"/>
              <a:t>et de créer une vraie « culture sportive »</a:t>
            </a:r>
            <a:r>
              <a:rPr lang="fr-FR" altLang="fr-FR" sz="2500" dirty="0"/>
              <a:t>.</a:t>
            </a:r>
            <a:br>
              <a:rPr lang="fr-FR" altLang="fr-FR" sz="2400" dirty="0"/>
            </a:br>
            <a:endParaRPr lang="fr-FR" altLang="fr-FR" sz="2400" dirty="0"/>
          </a:p>
        </p:txBody>
      </p:sp>
    </p:spTree>
    <p:extLst>
      <p:ext uri="{BB962C8B-B14F-4D97-AF65-F5344CB8AC3E}">
        <p14:creationId xmlns:p14="http://schemas.microsoft.com/office/powerpoint/2010/main" val="426717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890666"/>
          </a:xfrm>
        </p:spPr>
        <p:txBody>
          <a:bodyPr>
            <a:normAutofit/>
          </a:bodyPr>
          <a:lstStyle/>
          <a:p>
            <a:pPr>
              <a:lnSpc>
                <a:spcPct val="80000"/>
              </a:lnSpc>
              <a:defRPr/>
            </a:pPr>
            <a:br>
              <a:rPr lang="fr-FR" sz="2400" dirty="0"/>
            </a:br>
            <a:br>
              <a:rPr lang="fr-FR" altLang="fr-FR" sz="2400" dirty="0"/>
            </a:br>
            <a:endParaRPr lang="fr-FR" altLang="fr-FR" sz="2400" dirty="0"/>
          </a:p>
        </p:txBody>
      </p:sp>
      <p:sp>
        <p:nvSpPr>
          <p:cNvPr id="3" name="Espace réservé du contenu 2"/>
          <p:cNvSpPr>
            <a:spLocks noGrp="1"/>
          </p:cNvSpPr>
          <p:nvPr>
            <p:ph idx="1"/>
          </p:nvPr>
        </p:nvSpPr>
        <p:spPr>
          <a:xfrm>
            <a:off x="1991544" y="260648"/>
            <a:ext cx="8229600" cy="5112568"/>
          </a:xfrm>
        </p:spPr>
        <p:txBody>
          <a:bodyPr>
            <a:normAutofit fontScale="92500" lnSpcReduction="10000"/>
          </a:bodyPr>
          <a:lstStyle/>
          <a:p>
            <a:pPr marL="0" indent="0">
              <a:lnSpc>
                <a:spcPct val="80000"/>
              </a:lnSpc>
              <a:buNone/>
              <a:defRPr/>
            </a:pPr>
            <a:endParaRPr lang="fr-FR" altLang="fr-FR" dirty="0"/>
          </a:p>
          <a:p>
            <a:pPr marL="0" indent="0">
              <a:lnSpc>
                <a:spcPct val="80000"/>
              </a:lnSpc>
              <a:buNone/>
              <a:defRPr/>
            </a:pPr>
            <a:endParaRPr lang="fr-FR" altLang="fr-FR" sz="2600" dirty="0"/>
          </a:p>
          <a:p>
            <a:pPr>
              <a:lnSpc>
                <a:spcPct val="80000"/>
              </a:lnSpc>
              <a:buFontTx/>
              <a:buChar char="-"/>
              <a:defRPr/>
            </a:pPr>
            <a:r>
              <a:rPr lang="fr-FR" altLang="fr-FR" sz="2700" dirty="0"/>
              <a:t>En 2008, pérennisation de 75 emplois et prolongement de leur financement par l’Etat (CNDS et CNSA)</a:t>
            </a:r>
          </a:p>
          <a:p>
            <a:pPr marL="0" indent="0">
              <a:lnSpc>
                <a:spcPct val="80000"/>
              </a:lnSpc>
              <a:buNone/>
              <a:defRPr/>
            </a:pPr>
            <a:endParaRPr lang="fr-FR" altLang="fr-FR" sz="2700" dirty="0"/>
          </a:p>
          <a:p>
            <a:pPr>
              <a:lnSpc>
                <a:spcPct val="80000"/>
              </a:lnSpc>
              <a:buFontTx/>
              <a:buChar char="-"/>
              <a:defRPr/>
            </a:pPr>
            <a:r>
              <a:rPr lang="fr-FR" altLang="fr-FR" sz="2700" dirty="0"/>
              <a:t>Fin 2009, la barre des 49 000 licenciés est dépassée</a:t>
            </a:r>
          </a:p>
          <a:p>
            <a:pPr>
              <a:lnSpc>
                <a:spcPct val="80000"/>
              </a:lnSpc>
              <a:buFontTx/>
              <a:buChar char="-"/>
              <a:defRPr/>
            </a:pPr>
            <a:endParaRPr lang="fr-FR" altLang="fr-FR" sz="2700" dirty="0"/>
          </a:p>
          <a:p>
            <a:pPr>
              <a:lnSpc>
                <a:spcPct val="80000"/>
              </a:lnSpc>
              <a:buFontTx/>
              <a:buChar char="-"/>
              <a:defRPr/>
            </a:pPr>
            <a:r>
              <a:rPr lang="fr-FR" altLang="fr-FR" sz="2700" dirty="0">
                <a:solidFill>
                  <a:srgbClr val="FF0000"/>
                </a:solidFill>
              </a:rPr>
              <a:t>25 février 2009, reconnaissance par le ministère du caractère de « haut niveau » de 5 disciplines SA</a:t>
            </a:r>
            <a:r>
              <a:rPr lang="fr-FR" altLang="fr-FR" sz="2700" dirty="0"/>
              <a:t> </a:t>
            </a:r>
          </a:p>
          <a:p>
            <a:pPr marL="0" indent="0">
              <a:lnSpc>
                <a:spcPct val="80000"/>
              </a:lnSpc>
              <a:buNone/>
              <a:defRPr/>
            </a:pPr>
            <a:r>
              <a:rPr lang="fr-FR" altLang="fr-FR" sz="2700" dirty="0"/>
              <a:t>et réintégration des Sportifs SHM au sein du mouvement Paralympique International, votée en AG de l’IPC</a:t>
            </a:r>
          </a:p>
          <a:p>
            <a:pPr>
              <a:lnSpc>
                <a:spcPct val="80000"/>
              </a:lnSpc>
              <a:buFontTx/>
              <a:buChar char="-"/>
              <a:defRPr/>
            </a:pPr>
            <a:endParaRPr lang="fr-FR" altLang="fr-FR" sz="2700" dirty="0"/>
          </a:p>
          <a:p>
            <a:pPr>
              <a:lnSpc>
                <a:spcPct val="80000"/>
              </a:lnSpc>
              <a:buFontTx/>
              <a:buChar char="-"/>
              <a:defRPr/>
            </a:pPr>
            <a:r>
              <a:rPr lang="fr-FR" altLang="fr-FR" sz="2700" dirty="0"/>
              <a:t>Développement d’actions spécifiques en direction des personnes handicapées psychiques à la FFSA, coordonnées par une commission nationale</a:t>
            </a:r>
          </a:p>
          <a:p>
            <a:endParaRPr lang="fr-FR" dirty="0"/>
          </a:p>
        </p:txBody>
      </p:sp>
    </p:spTree>
    <p:extLst>
      <p:ext uri="{BB962C8B-B14F-4D97-AF65-F5344CB8AC3E}">
        <p14:creationId xmlns:p14="http://schemas.microsoft.com/office/powerpoint/2010/main" val="417925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890666"/>
          </a:xfrm>
        </p:spPr>
        <p:txBody>
          <a:bodyPr>
            <a:normAutofit/>
          </a:bodyPr>
          <a:lstStyle/>
          <a:p>
            <a:pPr>
              <a:lnSpc>
                <a:spcPct val="80000"/>
              </a:lnSpc>
              <a:defRPr/>
            </a:pPr>
            <a:br>
              <a:rPr lang="fr-FR" sz="2400" dirty="0"/>
            </a:br>
            <a:br>
              <a:rPr lang="fr-FR" altLang="fr-FR" sz="2400" dirty="0"/>
            </a:br>
            <a:endParaRPr lang="fr-FR" altLang="fr-FR" sz="2400" dirty="0"/>
          </a:p>
        </p:txBody>
      </p:sp>
      <p:sp>
        <p:nvSpPr>
          <p:cNvPr id="3" name="Espace réservé du contenu 2"/>
          <p:cNvSpPr>
            <a:spLocks noGrp="1"/>
          </p:cNvSpPr>
          <p:nvPr>
            <p:ph idx="1"/>
          </p:nvPr>
        </p:nvSpPr>
        <p:spPr>
          <a:xfrm>
            <a:off x="1524000" y="-216024"/>
            <a:ext cx="9144000" cy="6453336"/>
          </a:xfrm>
        </p:spPr>
        <p:txBody>
          <a:bodyPr>
            <a:normAutofit fontScale="85000" lnSpcReduction="20000"/>
          </a:bodyPr>
          <a:lstStyle/>
          <a:p>
            <a:pPr marL="0" indent="0">
              <a:lnSpc>
                <a:spcPct val="80000"/>
              </a:lnSpc>
              <a:buNone/>
              <a:defRPr/>
            </a:pPr>
            <a:endParaRPr lang="fr-FR" altLang="fr-FR" sz="3800" dirty="0"/>
          </a:p>
          <a:p>
            <a:pPr marL="0" indent="0" algn="ctr">
              <a:lnSpc>
                <a:spcPct val="80000"/>
              </a:lnSpc>
              <a:buNone/>
            </a:pPr>
            <a:r>
              <a:rPr lang="fr-FR" altLang="fr-FR" sz="3800" b="1" dirty="0"/>
              <a:t>2010 - 2017 : Le haut niveau, vecteur de communication, de développement</a:t>
            </a:r>
          </a:p>
          <a:p>
            <a:pPr>
              <a:lnSpc>
                <a:spcPct val="80000"/>
              </a:lnSpc>
            </a:pPr>
            <a:endParaRPr lang="fr-FR" altLang="fr-FR" sz="2800" dirty="0"/>
          </a:p>
          <a:p>
            <a:pPr>
              <a:lnSpc>
                <a:spcPct val="80000"/>
              </a:lnSpc>
              <a:buFontTx/>
              <a:buChar char="-"/>
            </a:pPr>
            <a:r>
              <a:rPr lang="fr-FR" altLang="fr-FR" sz="3400" dirty="0">
                <a:solidFill>
                  <a:srgbClr val="FF0000"/>
                </a:solidFill>
              </a:rPr>
              <a:t>2010</a:t>
            </a:r>
            <a:r>
              <a:rPr lang="fr-FR" altLang="fr-FR" sz="3400" dirty="0"/>
              <a:t>, création et implantation de </a:t>
            </a:r>
            <a:r>
              <a:rPr lang="fr-FR" altLang="fr-FR" sz="3400" dirty="0">
                <a:solidFill>
                  <a:srgbClr val="FF0000"/>
                </a:solidFill>
              </a:rPr>
              <a:t>5 pôles de haut niveau </a:t>
            </a:r>
            <a:r>
              <a:rPr lang="fr-FR" altLang="fr-FR" sz="3400" dirty="0"/>
              <a:t>dans deux CREPS </a:t>
            </a:r>
          </a:p>
          <a:p>
            <a:pPr marL="0" indent="0">
              <a:lnSpc>
                <a:spcPct val="80000"/>
              </a:lnSpc>
              <a:buNone/>
            </a:pPr>
            <a:r>
              <a:rPr lang="fr-FR" altLang="fr-FR" sz="3400" dirty="0"/>
              <a:t>(athlétisme, basket-ball, football à Reims; natation, tennis de table à Poitiers), 74 Sportifs de </a:t>
            </a:r>
            <a:r>
              <a:rPr lang="fr-FR" altLang="fr-FR" sz="3400" dirty="0" err="1"/>
              <a:t>Ht</a:t>
            </a:r>
            <a:r>
              <a:rPr lang="fr-FR" altLang="fr-FR" sz="3400" dirty="0"/>
              <a:t> Niveau sur liste M</a:t>
            </a:r>
          </a:p>
          <a:p>
            <a:pPr>
              <a:lnSpc>
                <a:spcPct val="80000"/>
              </a:lnSpc>
              <a:buFontTx/>
              <a:buChar char="-"/>
            </a:pPr>
            <a:endParaRPr lang="fr-FR" altLang="fr-FR" sz="3400" dirty="0"/>
          </a:p>
          <a:p>
            <a:pPr>
              <a:lnSpc>
                <a:spcPct val="80000"/>
              </a:lnSpc>
              <a:buFontTx/>
              <a:buChar char="-"/>
            </a:pPr>
            <a:r>
              <a:rPr lang="fr-FR" sz="3400" dirty="0"/>
              <a:t>En 2010 et 2011, à la demande du ministère, rapprochement de la FFSA avec SOF</a:t>
            </a:r>
          </a:p>
          <a:p>
            <a:pPr>
              <a:lnSpc>
                <a:spcPct val="80000"/>
              </a:lnSpc>
              <a:buFontTx/>
              <a:buChar char="-"/>
            </a:pPr>
            <a:endParaRPr lang="fr-FR" sz="3400" dirty="0"/>
          </a:p>
          <a:p>
            <a:pPr>
              <a:lnSpc>
                <a:spcPct val="80000"/>
              </a:lnSpc>
              <a:buFontTx/>
              <a:buChar char="-"/>
            </a:pPr>
            <a:r>
              <a:rPr lang="fr-FR" sz="3400" dirty="0"/>
              <a:t>Décembre 2010, adhésion de la FFSA à DSISO (fédé sportive internationale de natation pour trisomiques). Le mouvement sportif internationale pour T21 s’organise autour de SU-DS (Sports Union for </a:t>
            </a:r>
            <a:r>
              <a:rPr lang="fr-FR" sz="3400" dirty="0" err="1"/>
              <a:t>Athletes</a:t>
            </a:r>
            <a:r>
              <a:rPr lang="fr-FR" sz="3400" dirty="0"/>
              <a:t> </a:t>
            </a:r>
            <a:r>
              <a:rPr lang="fr-FR" sz="3400" dirty="0" err="1"/>
              <a:t>with</a:t>
            </a:r>
            <a:r>
              <a:rPr lang="fr-FR" sz="3400" dirty="0"/>
              <a:t> Down Syndrome qui regroupe 8 organisations internationales par disciplines membres (natation, Athlétisme, gymnastique, foot, tennis de table, judo, ski, basket)</a:t>
            </a:r>
          </a:p>
        </p:txBody>
      </p:sp>
    </p:spTree>
    <p:extLst>
      <p:ext uri="{BB962C8B-B14F-4D97-AF65-F5344CB8AC3E}">
        <p14:creationId xmlns:p14="http://schemas.microsoft.com/office/powerpoint/2010/main" val="32321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593A8-A5FE-41B1-9899-FA907BEF33E7}"/>
              </a:ext>
            </a:extLst>
          </p:cNvPr>
          <p:cNvSpPr>
            <a:spLocks noGrp="1"/>
          </p:cNvSpPr>
          <p:nvPr>
            <p:ph type="title"/>
          </p:nvPr>
        </p:nvSpPr>
        <p:spPr/>
        <p:txBody>
          <a:bodyPr/>
          <a:lstStyle/>
          <a:p>
            <a:r>
              <a:rPr lang="fr-FR" dirty="0"/>
              <a:t>PRÉSENTATION DE LA JOURNÉE</a:t>
            </a:r>
          </a:p>
        </p:txBody>
      </p:sp>
      <p:sp>
        <p:nvSpPr>
          <p:cNvPr id="3" name="Espace réservé du contenu 2">
            <a:extLst>
              <a:ext uri="{FF2B5EF4-FFF2-40B4-BE49-F238E27FC236}">
                <a16:creationId xmlns:a16="http://schemas.microsoft.com/office/drawing/2014/main" id="{ED115EA6-074E-49B8-80B9-13FCF28F870D}"/>
              </a:ext>
            </a:extLst>
          </p:cNvPr>
          <p:cNvSpPr>
            <a:spLocks noGrp="1"/>
          </p:cNvSpPr>
          <p:nvPr>
            <p:ph idx="1"/>
          </p:nvPr>
        </p:nvSpPr>
        <p:spPr/>
        <p:txBody>
          <a:bodyPr/>
          <a:lstStyle/>
          <a:p>
            <a:r>
              <a:rPr lang="fr-FR" dirty="0"/>
              <a:t>Jean-Claude RIBERT</a:t>
            </a:r>
          </a:p>
          <a:p>
            <a:pPr lvl="1"/>
            <a:r>
              <a:rPr lang="fr-FR" dirty="0"/>
              <a:t>Président de la Ligue Sport Adapté Nouvelle-Aquitaine (LSANA)</a:t>
            </a:r>
          </a:p>
          <a:p>
            <a:endParaRPr lang="fr-FR" dirty="0"/>
          </a:p>
          <a:p>
            <a:r>
              <a:rPr lang="fr-FR" dirty="0"/>
              <a:t>Raphaël MACIAS</a:t>
            </a:r>
          </a:p>
          <a:p>
            <a:pPr lvl="1"/>
            <a:r>
              <a:rPr lang="fr-FR" dirty="0"/>
              <a:t>Elu au Comité Directeur de la LSANA</a:t>
            </a:r>
          </a:p>
          <a:p>
            <a:pPr lvl="1"/>
            <a:r>
              <a:rPr lang="fr-FR" dirty="0"/>
              <a:t>Référent de la Commission Sport et Souffrance Psychique</a:t>
            </a:r>
          </a:p>
        </p:txBody>
      </p:sp>
    </p:spTree>
    <p:extLst>
      <p:ext uri="{BB962C8B-B14F-4D97-AF65-F5344CB8AC3E}">
        <p14:creationId xmlns:p14="http://schemas.microsoft.com/office/powerpoint/2010/main" val="1103033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890666"/>
          </a:xfrm>
        </p:spPr>
        <p:txBody>
          <a:bodyPr>
            <a:normAutofit/>
          </a:bodyPr>
          <a:lstStyle/>
          <a:p>
            <a:pPr>
              <a:lnSpc>
                <a:spcPct val="80000"/>
              </a:lnSpc>
              <a:defRPr/>
            </a:pPr>
            <a:br>
              <a:rPr lang="fr-FR" sz="2400" dirty="0"/>
            </a:br>
            <a:br>
              <a:rPr lang="fr-FR" altLang="fr-FR" sz="2400" dirty="0"/>
            </a:br>
            <a:endParaRPr lang="fr-FR" altLang="fr-FR" sz="2400" dirty="0"/>
          </a:p>
        </p:txBody>
      </p:sp>
      <p:sp>
        <p:nvSpPr>
          <p:cNvPr id="3" name="Espace réservé du contenu 2"/>
          <p:cNvSpPr>
            <a:spLocks noGrp="1"/>
          </p:cNvSpPr>
          <p:nvPr>
            <p:ph idx="1"/>
          </p:nvPr>
        </p:nvSpPr>
        <p:spPr>
          <a:xfrm>
            <a:off x="1991544" y="260648"/>
            <a:ext cx="8229600" cy="5112568"/>
          </a:xfrm>
        </p:spPr>
        <p:txBody>
          <a:bodyPr>
            <a:normAutofit fontScale="92500" lnSpcReduction="10000"/>
          </a:bodyPr>
          <a:lstStyle/>
          <a:p>
            <a:pPr>
              <a:lnSpc>
                <a:spcPct val="80000"/>
              </a:lnSpc>
            </a:pPr>
            <a:endParaRPr lang="fr-FR" altLang="fr-FR" sz="2800" dirty="0"/>
          </a:p>
          <a:p>
            <a:pPr>
              <a:lnSpc>
                <a:spcPct val="80000"/>
              </a:lnSpc>
              <a:buFontTx/>
              <a:buChar char="-"/>
            </a:pPr>
            <a:r>
              <a:rPr lang="fr-FR" altLang="fr-FR" sz="2400" dirty="0"/>
              <a:t>2012, première participation de 5 représentants de la FFSA dans la délégation française aux paralympiques de Londres. Première médaille (de bronze) obtenue par un licencié FFSA</a:t>
            </a:r>
          </a:p>
          <a:p>
            <a:pPr marL="0" indent="0" algn="ctr">
              <a:lnSpc>
                <a:spcPct val="80000"/>
              </a:lnSpc>
              <a:buNone/>
            </a:pPr>
            <a:r>
              <a:rPr lang="fr-FR" altLang="fr-FR" sz="2400" dirty="0"/>
              <a:t>       (Pascal Pereira </a:t>
            </a:r>
            <a:r>
              <a:rPr lang="fr-FR" altLang="fr-FR" sz="2400" dirty="0" err="1"/>
              <a:t>Léal</a:t>
            </a:r>
            <a:r>
              <a:rPr lang="fr-FR" altLang="fr-FR" sz="2400" dirty="0"/>
              <a:t>)</a:t>
            </a:r>
          </a:p>
          <a:p>
            <a:pPr>
              <a:lnSpc>
                <a:spcPct val="80000"/>
              </a:lnSpc>
              <a:buFontTx/>
              <a:buChar char="-"/>
            </a:pPr>
            <a:endParaRPr lang="fr-FR" altLang="fr-FR" sz="2400" dirty="0"/>
          </a:p>
          <a:p>
            <a:pPr algn="just">
              <a:lnSpc>
                <a:spcPct val="80000"/>
              </a:lnSpc>
              <a:buFontTx/>
              <a:buChar char="-"/>
            </a:pPr>
            <a:r>
              <a:rPr lang="fr-FR" altLang="fr-FR" sz="2400" dirty="0"/>
              <a:t>Constat de demandes d’adhésion majoritaires de clubs sportifs ordinaires à la FFSA</a:t>
            </a:r>
          </a:p>
          <a:p>
            <a:pPr algn="just">
              <a:lnSpc>
                <a:spcPct val="80000"/>
              </a:lnSpc>
              <a:buFontTx/>
              <a:buChar char="-"/>
            </a:pPr>
            <a:endParaRPr lang="fr-FR" altLang="fr-FR" sz="2400" dirty="0"/>
          </a:p>
          <a:p>
            <a:pPr>
              <a:lnSpc>
                <a:spcPct val="80000"/>
              </a:lnSpc>
              <a:buFontTx/>
              <a:buChar char="-"/>
              <a:defRPr/>
            </a:pPr>
            <a:r>
              <a:rPr lang="fr-FR" altLang="fr-FR" sz="2400" dirty="0">
                <a:solidFill>
                  <a:srgbClr val="FF0000"/>
                </a:solidFill>
              </a:rPr>
              <a:t>Depuis 2013: augmentation régulière du nombre de licenciés; </a:t>
            </a:r>
          </a:p>
          <a:p>
            <a:pPr marL="0" indent="0">
              <a:lnSpc>
                <a:spcPct val="80000"/>
              </a:lnSpc>
              <a:buNone/>
              <a:defRPr/>
            </a:pPr>
            <a:r>
              <a:rPr lang="fr-FR" altLang="fr-FR" sz="2400" dirty="0">
                <a:solidFill>
                  <a:srgbClr val="FF0000"/>
                </a:solidFill>
              </a:rPr>
              <a:t>     2013   50 000  ;   2015</a:t>
            </a:r>
            <a:r>
              <a:rPr lang="fr-FR" altLang="fr-FR" sz="2400" b="1" dirty="0">
                <a:solidFill>
                  <a:srgbClr val="FF0000"/>
                </a:solidFill>
              </a:rPr>
              <a:t>        55 000</a:t>
            </a:r>
            <a:r>
              <a:rPr lang="fr-FR" altLang="fr-FR" sz="2400" dirty="0">
                <a:solidFill>
                  <a:srgbClr val="FF0000"/>
                </a:solidFill>
              </a:rPr>
              <a:t>;        2017        </a:t>
            </a:r>
            <a:r>
              <a:rPr lang="fr-FR" altLang="fr-FR" sz="2400" b="1" dirty="0">
                <a:solidFill>
                  <a:srgbClr val="FF0000"/>
                </a:solidFill>
              </a:rPr>
              <a:t>63 600</a:t>
            </a:r>
          </a:p>
          <a:p>
            <a:pPr>
              <a:lnSpc>
                <a:spcPct val="80000"/>
              </a:lnSpc>
              <a:buFontTx/>
              <a:buChar char="-"/>
              <a:defRPr/>
            </a:pPr>
            <a:endParaRPr lang="fr-FR" altLang="fr-FR" sz="2400" b="1" dirty="0"/>
          </a:p>
          <a:p>
            <a:pPr>
              <a:lnSpc>
                <a:spcPct val="80000"/>
              </a:lnSpc>
              <a:buFontTx/>
              <a:buChar char="-"/>
              <a:defRPr/>
            </a:pPr>
            <a:r>
              <a:rPr lang="fr-FR" altLang="fr-FR" sz="2400" dirty="0"/>
              <a:t>2013 Rupture des relations avec SOF par dénonciation de la convention de 2012</a:t>
            </a:r>
          </a:p>
          <a:p>
            <a:pPr algn="just">
              <a:lnSpc>
                <a:spcPct val="80000"/>
              </a:lnSpc>
              <a:buFontTx/>
              <a:buChar char="-"/>
              <a:defRPr/>
            </a:pPr>
            <a:endParaRPr lang="fr-FR" altLang="fr-FR" sz="2400" dirty="0"/>
          </a:p>
          <a:p>
            <a:pPr algn="just">
              <a:lnSpc>
                <a:spcPct val="80000"/>
              </a:lnSpc>
              <a:buFontTx/>
              <a:buChar char="-"/>
              <a:defRPr/>
            </a:pPr>
            <a:r>
              <a:rPr lang="fr-FR" altLang="fr-FR" sz="2400" dirty="0"/>
              <a:t>Adoption du projet fédéral 2013-2017 et nouvel axe fédéral sur le « sport santé »</a:t>
            </a:r>
          </a:p>
          <a:p>
            <a:pPr algn="just">
              <a:lnSpc>
                <a:spcPct val="80000"/>
              </a:lnSpc>
              <a:buFontTx/>
              <a:buChar char="-"/>
            </a:pPr>
            <a:endParaRPr lang="fr-FR" altLang="fr-FR" sz="2800" dirty="0"/>
          </a:p>
          <a:p>
            <a:pPr algn="just">
              <a:lnSpc>
                <a:spcPct val="80000"/>
              </a:lnSpc>
              <a:buFontTx/>
              <a:buChar char="-"/>
            </a:pPr>
            <a:endParaRPr lang="fr-FR" altLang="fr-FR" sz="2800" dirty="0"/>
          </a:p>
          <a:p>
            <a:pPr algn="just">
              <a:lnSpc>
                <a:spcPct val="80000"/>
              </a:lnSpc>
              <a:buFontTx/>
              <a:buChar char="-"/>
            </a:pPr>
            <a:endParaRPr lang="fr-FR" altLang="fr-FR" sz="2400" dirty="0"/>
          </a:p>
          <a:p>
            <a:pPr marL="0" indent="0">
              <a:lnSpc>
                <a:spcPct val="80000"/>
              </a:lnSpc>
              <a:buNone/>
              <a:defRPr/>
            </a:pPr>
            <a:endParaRPr lang="fr-FR" altLang="fr-FR" dirty="0"/>
          </a:p>
        </p:txBody>
      </p:sp>
    </p:spTree>
    <p:extLst>
      <p:ext uri="{BB962C8B-B14F-4D97-AF65-F5344CB8AC3E}">
        <p14:creationId xmlns:p14="http://schemas.microsoft.com/office/powerpoint/2010/main" val="4285907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890666"/>
          </a:xfrm>
        </p:spPr>
        <p:txBody>
          <a:bodyPr>
            <a:normAutofit/>
          </a:bodyPr>
          <a:lstStyle/>
          <a:p>
            <a:pPr>
              <a:lnSpc>
                <a:spcPct val="80000"/>
              </a:lnSpc>
              <a:defRPr/>
            </a:pPr>
            <a:br>
              <a:rPr lang="fr-FR" sz="2400" dirty="0"/>
            </a:br>
            <a:br>
              <a:rPr lang="fr-FR" altLang="fr-FR" sz="2400" dirty="0"/>
            </a:br>
            <a:endParaRPr lang="fr-FR" altLang="fr-FR" sz="2400" dirty="0"/>
          </a:p>
        </p:txBody>
      </p:sp>
      <p:sp>
        <p:nvSpPr>
          <p:cNvPr id="3" name="Espace réservé du contenu 2"/>
          <p:cNvSpPr>
            <a:spLocks noGrp="1"/>
          </p:cNvSpPr>
          <p:nvPr>
            <p:ph idx="1"/>
          </p:nvPr>
        </p:nvSpPr>
        <p:spPr>
          <a:xfrm>
            <a:off x="1991544" y="260648"/>
            <a:ext cx="8229600" cy="5112568"/>
          </a:xfrm>
        </p:spPr>
        <p:txBody>
          <a:bodyPr>
            <a:normAutofit/>
          </a:bodyPr>
          <a:lstStyle/>
          <a:p>
            <a:pPr algn="just">
              <a:lnSpc>
                <a:spcPct val="80000"/>
              </a:lnSpc>
              <a:buFontTx/>
              <a:buChar char="-"/>
            </a:pPr>
            <a:endParaRPr lang="fr-FR" altLang="fr-FR" sz="2400" dirty="0"/>
          </a:p>
          <a:p>
            <a:pPr algn="just">
              <a:lnSpc>
                <a:spcPct val="80000"/>
              </a:lnSpc>
              <a:buFontTx/>
              <a:buChar char="-"/>
              <a:defRPr/>
            </a:pPr>
            <a:r>
              <a:rPr lang="fr-FR" altLang="fr-FR" sz="3000" dirty="0"/>
              <a:t>Développement d’une communication moderne du SA («Sport Adapté le </a:t>
            </a:r>
            <a:r>
              <a:rPr lang="fr-FR" altLang="fr-FR" sz="3000" dirty="0" err="1"/>
              <a:t>mag</a:t>
            </a:r>
            <a:r>
              <a:rPr lang="fr-FR" altLang="fr-FR" sz="3000" dirty="0"/>
              <a:t>», pages Facebook et tweeter de la FFSA, de ses CDSA et ligues, films, photos, banderoles, calicots, guide du dirigeant…)</a:t>
            </a:r>
          </a:p>
          <a:p>
            <a:pPr algn="just">
              <a:lnSpc>
                <a:spcPct val="80000"/>
              </a:lnSpc>
              <a:buFontTx/>
              <a:buChar char="-"/>
              <a:defRPr/>
            </a:pPr>
            <a:endParaRPr lang="fr-FR" altLang="fr-FR" sz="3000" dirty="0"/>
          </a:p>
          <a:p>
            <a:pPr algn="just">
              <a:lnSpc>
                <a:spcPct val="80000"/>
              </a:lnSpc>
              <a:buFontTx/>
              <a:buChar char="-"/>
              <a:defRPr/>
            </a:pPr>
            <a:r>
              <a:rPr lang="fr-FR" altLang="fr-FR" sz="3000" dirty="0">
                <a:solidFill>
                  <a:srgbClr val="FF0000"/>
                </a:solidFill>
              </a:rPr>
              <a:t>2013, élection d’une nouvelle équipe dirigeante présidée par Marc TRUFFAUT, nomination d’une nouvelle DTN, Marie Paule FERNEZ</a:t>
            </a:r>
          </a:p>
          <a:p>
            <a:pPr marL="0" indent="0" algn="just">
              <a:lnSpc>
                <a:spcPct val="80000"/>
              </a:lnSpc>
              <a:buNone/>
              <a:defRPr/>
            </a:pPr>
            <a:endParaRPr lang="fr-FR" altLang="fr-FR" sz="3000" dirty="0"/>
          </a:p>
          <a:p>
            <a:pPr algn="just">
              <a:lnSpc>
                <a:spcPct val="80000"/>
              </a:lnSpc>
              <a:buFontTx/>
              <a:buChar char="-"/>
              <a:defRPr/>
            </a:pPr>
            <a:r>
              <a:rPr lang="fr-FR" altLang="fr-FR" sz="3000" dirty="0"/>
              <a:t>2014 Création des « Défis Nature » pour enrichir le programme sportif SA par des activités de loisir</a:t>
            </a:r>
          </a:p>
          <a:p>
            <a:pPr marL="0" indent="0">
              <a:lnSpc>
                <a:spcPct val="80000"/>
              </a:lnSpc>
              <a:buNone/>
              <a:defRPr/>
            </a:pPr>
            <a:endParaRPr lang="fr-FR" altLang="fr-FR" dirty="0"/>
          </a:p>
        </p:txBody>
      </p:sp>
    </p:spTree>
    <p:extLst>
      <p:ext uri="{BB962C8B-B14F-4D97-AF65-F5344CB8AC3E}">
        <p14:creationId xmlns:p14="http://schemas.microsoft.com/office/powerpoint/2010/main" val="3201261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890666"/>
          </a:xfrm>
        </p:spPr>
        <p:txBody>
          <a:bodyPr>
            <a:normAutofit/>
          </a:bodyPr>
          <a:lstStyle/>
          <a:p>
            <a:pPr>
              <a:lnSpc>
                <a:spcPct val="80000"/>
              </a:lnSpc>
              <a:defRPr/>
            </a:pPr>
            <a:br>
              <a:rPr lang="fr-FR" sz="2400" dirty="0"/>
            </a:br>
            <a:br>
              <a:rPr lang="fr-FR" altLang="fr-FR" sz="2400" dirty="0"/>
            </a:br>
            <a:endParaRPr lang="fr-FR" altLang="fr-FR" sz="2400" dirty="0"/>
          </a:p>
        </p:txBody>
      </p:sp>
      <p:sp>
        <p:nvSpPr>
          <p:cNvPr id="3" name="Espace réservé du contenu 2"/>
          <p:cNvSpPr>
            <a:spLocks noGrp="1"/>
          </p:cNvSpPr>
          <p:nvPr>
            <p:ph idx="1"/>
          </p:nvPr>
        </p:nvSpPr>
        <p:spPr>
          <a:xfrm>
            <a:off x="1991544" y="260648"/>
            <a:ext cx="8229600" cy="5544616"/>
          </a:xfrm>
        </p:spPr>
        <p:txBody>
          <a:bodyPr>
            <a:normAutofit fontScale="70000" lnSpcReduction="20000"/>
          </a:bodyPr>
          <a:lstStyle/>
          <a:p>
            <a:pPr marL="0" indent="0">
              <a:lnSpc>
                <a:spcPct val="80000"/>
              </a:lnSpc>
              <a:buNone/>
              <a:defRPr/>
            </a:pPr>
            <a:endParaRPr lang="fr-FR" altLang="fr-FR" sz="4400" dirty="0"/>
          </a:p>
          <a:p>
            <a:pPr>
              <a:lnSpc>
                <a:spcPct val="80000"/>
              </a:lnSpc>
              <a:buFontTx/>
              <a:buChar char="-"/>
              <a:defRPr/>
            </a:pPr>
            <a:r>
              <a:rPr lang="fr-FR" sz="4400" dirty="0"/>
              <a:t>2014 : </a:t>
            </a:r>
            <a:r>
              <a:rPr lang="fr-FR" altLang="fr-FR" sz="4400" dirty="0"/>
              <a:t>: </a:t>
            </a:r>
            <a:r>
              <a:rPr lang="fr-FR" sz="4400" dirty="0"/>
              <a:t>programme de formation spécifique          pour les  conseillers techniques fédéraux des CDSA et ligues, de plus en plus nombreux</a:t>
            </a:r>
          </a:p>
          <a:p>
            <a:pPr marL="0" indent="0">
              <a:lnSpc>
                <a:spcPct val="80000"/>
              </a:lnSpc>
              <a:buNone/>
              <a:defRPr/>
            </a:pPr>
            <a:endParaRPr lang="fr-FR" altLang="fr-FR" sz="4400" dirty="0"/>
          </a:p>
          <a:p>
            <a:pPr>
              <a:lnSpc>
                <a:spcPct val="80000"/>
              </a:lnSpc>
              <a:buFontTx/>
              <a:buChar char="-"/>
              <a:defRPr/>
            </a:pPr>
            <a:r>
              <a:rPr lang="fr-FR" altLang="fr-FR" sz="4400" dirty="0"/>
              <a:t>2015 : Création du CNASEP pour les sportifs de haut niveau </a:t>
            </a:r>
            <a:r>
              <a:rPr lang="fr-FR" sz="4400" dirty="0"/>
              <a:t>(Centre national d’accompagnement social éducatif et professionnel)</a:t>
            </a:r>
          </a:p>
          <a:p>
            <a:pPr marL="0" indent="0">
              <a:lnSpc>
                <a:spcPct val="80000"/>
              </a:lnSpc>
              <a:buNone/>
              <a:defRPr/>
            </a:pPr>
            <a:endParaRPr lang="fr-FR" sz="4400" dirty="0"/>
          </a:p>
          <a:p>
            <a:pPr>
              <a:lnSpc>
                <a:spcPct val="80000"/>
              </a:lnSpc>
              <a:buFontTx/>
              <a:buChar char="-"/>
              <a:defRPr/>
            </a:pPr>
            <a:r>
              <a:rPr lang="fr-FR" sz="4400" dirty="0"/>
              <a:t>Depuis 2015, la FFSA renforce sa présence au sein des instances internationales</a:t>
            </a:r>
          </a:p>
          <a:p>
            <a:pPr>
              <a:lnSpc>
                <a:spcPct val="80000"/>
              </a:lnSpc>
              <a:buFontTx/>
              <a:buChar char="-"/>
              <a:defRPr/>
            </a:pPr>
            <a:endParaRPr lang="fr-FR" sz="4400" dirty="0"/>
          </a:p>
          <a:p>
            <a:pPr>
              <a:lnSpc>
                <a:spcPct val="80000"/>
              </a:lnSpc>
              <a:buFontTx/>
              <a:buChar char="-"/>
              <a:defRPr/>
            </a:pPr>
            <a:r>
              <a:rPr lang="fr-FR" sz="4000" dirty="0"/>
              <a:t>2015 création de la Confédération internationale francophone Sport Adapté culture (CIFSAC)</a:t>
            </a:r>
          </a:p>
          <a:p>
            <a:pPr marL="0" indent="0">
              <a:lnSpc>
                <a:spcPct val="80000"/>
              </a:lnSpc>
              <a:buNone/>
              <a:defRPr/>
            </a:pPr>
            <a:endParaRPr lang="fr-FR" altLang="fr-FR" dirty="0"/>
          </a:p>
        </p:txBody>
      </p:sp>
    </p:spTree>
    <p:extLst>
      <p:ext uri="{BB962C8B-B14F-4D97-AF65-F5344CB8AC3E}">
        <p14:creationId xmlns:p14="http://schemas.microsoft.com/office/powerpoint/2010/main" val="270169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890666"/>
          </a:xfrm>
        </p:spPr>
        <p:txBody>
          <a:bodyPr>
            <a:normAutofit/>
          </a:bodyPr>
          <a:lstStyle/>
          <a:p>
            <a:pPr>
              <a:lnSpc>
                <a:spcPct val="80000"/>
              </a:lnSpc>
              <a:defRPr/>
            </a:pPr>
            <a:br>
              <a:rPr lang="fr-FR" sz="2400" dirty="0"/>
            </a:br>
            <a:br>
              <a:rPr lang="fr-FR" altLang="fr-FR" sz="2400" dirty="0"/>
            </a:br>
            <a:endParaRPr lang="fr-FR" altLang="fr-FR" sz="2400" dirty="0"/>
          </a:p>
        </p:txBody>
      </p:sp>
      <p:sp>
        <p:nvSpPr>
          <p:cNvPr id="3" name="Espace réservé du contenu 2"/>
          <p:cNvSpPr>
            <a:spLocks noGrp="1"/>
          </p:cNvSpPr>
          <p:nvPr>
            <p:ph idx="1"/>
          </p:nvPr>
        </p:nvSpPr>
        <p:spPr>
          <a:xfrm>
            <a:off x="1991544" y="260648"/>
            <a:ext cx="8229600" cy="5544616"/>
          </a:xfrm>
        </p:spPr>
        <p:txBody>
          <a:bodyPr>
            <a:normAutofit fontScale="55000" lnSpcReduction="20000"/>
          </a:bodyPr>
          <a:lstStyle/>
          <a:p>
            <a:pPr algn="just">
              <a:lnSpc>
                <a:spcPct val="80000"/>
              </a:lnSpc>
              <a:buFontTx/>
              <a:buChar char="-"/>
            </a:pPr>
            <a:endParaRPr lang="fr-FR" altLang="fr-FR" sz="2400" dirty="0"/>
          </a:p>
          <a:p>
            <a:pPr marL="0" indent="0">
              <a:lnSpc>
                <a:spcPct val="80000"/>
              </a:lnSpc>
              <a:buNone/>
              <a:defRPr/>
            </a:pPr>
            <a:r>
              <a:rPr lang="fr-FR" altLang="fr-FR" dirty="0"/>
              <a:t> </a:t>
            </a:r>
            <a:r>
              <a:rPr lang="fr-FR" altLang="fr-FR" sz="4400" dirty="0"/>
              <a:t> - </a:t>
            </a:r>
            <a:r>
              <a:rPr lang="fr-FR" sz="4000" dirty="0"/>
              <a:t>2017, diffusion du projet fédéral FFSA 2017-2021  L’ambition de la FFSA pour 2024 est de : </a:t>
            </a:r>
          </a:p>
          <a:p>
            <a:pPr marL="0" indent="0">
              <a:lnSpc>
                <a:spcPct val="80000"/>
              </a:lnSpc>
              <a:buNone/>
              <a:defRPr/>
            </a:pPr>
            <a:endParaRPr lang="fr-FR" sz="4000" dirty="0"/>
          </a:p>
          <a:p>
            <a:pPr marL="0" indent="0">
              <a:lnSpc>
                <a:spcPct val="80000"/>
              </a:lnSpc>
              <a:buNone/>
              <a:defRPr/>
            </a:pPr>
            <a:r>
              <a:rPr lang="fr-FR" sz="4000" dirty="0"/>
              <a:t>« Construire l’héritage de Paris 2024</a:t>
            </a:r>
          </a:p>
          <a:p>
            <a:pPr marL="0" indent="0">
              <a:lnSpc>
                <a:spcPct val="80000"/>
              </a:lnSpc>
              <a:buNone/>
              <a:defRPr/>
            </a:pPr>
            <a:r>
              <a:rPr lang="fr-FR" sz="4000" dirty="0"/>
              <a:t>Faire que CHAQUE CLUB DU SPORT ADAPTE SOIT UN INCUBATEUR D’INCLUSION ET D’EXCELLENCE »</a:t>
            </a:r>
          </a:p>
          <a:p>
            <a:pPr marL="0" indent="0">
              <a:lnSpc>
                <a:spcPct val="80000"/>
              </a:lnSpc>
              <a:buNone/>
              <a:defRPr/>
            </a:pPr>
            <a:endParaRPr lang="fr-FR" sz="4000" dirty="0"/>
          </a:p>
          <a:p>
            <a:pPr marL="0" indent="0">
              <a:lnSpc>
                <a:spcPct val="80000"/>
              </a:lnSpc>
              <a:buNone/>
              <a:defRPr/>
            </a:pPr>
            <a:r>
              <a:rPr lang="fr-FR" sz="4000" dirty="0"/>
              <a:t>Les 4 grands axes du projet : </a:t>
            </a:r>
          </a:p>
          <a:p>
            <a:pPr marL="0" indent="0">
              <a:lnSpc>
                <a:spcPct val="80000"/>
              </a:lnSpc>
              <a:buNone/>
              <a:defRPr/>
            </a:pPr>
            <a:r>
              <a:rPr lang="fr-FR" sz="4000" dirty="0"/>
              <a:t>•  Favoriser l’inclusion des sportifs en situation de handicap mental ou psychique à travers l’affirmation des spécificités du Sport Adapté </a:t>
            </a:r>
          </a:p>
          <a:p>
            <a:pPr marL="0" indent="0">
              <a:lnSpc>
                <a:spcPct val="80000"/>
              </a:lnSpc>
              <a:buNone/>
              <a:defRPr/>
            </a:pPr>
            <a:r>
              <a:rPr lang="fr-FR" sz="4000" dirty="0"/>
              <a:t>• Consolider les liens avec les milieux institutionnels </a:t>
            </a:r>
          </a:p>
          <a:p>
            <a:pPr marL="0" indent="0">
              <a:lnSpc>
                <a:spcPct val="80000"/>
              </a:lnSpc>
              <a:buNone/>
              <a:defRPr/>
            </a:pPr>
            <a:r>
              <a:rPr lang="fr-FR" sz="4000" dirty="0"/>
              <a:t>•  Offrir une pratique sportive équitable pour tous les types de handicaps et en particulier pour les personnes les plus éloignées de la pratique </a:t>
            </a:r>
          </a:p>
          <a:p>
            <a:pPr marL="0" indent="0">
              <a:lnSpc>
                <a:spcPct val="80000"/>
              </a:lnSpc>
              <a:buNone/>
              <a:defRPr/>
            </a:pPr>
            <a:r>
              <a:rPr lang="fr-FR" sz="4000" dirty="0"/>
              <a:t>• Permettre à chaque sportif d’accéder à son excellence</a:t>
            </a:r>
          </a:p>
          <a:p>
            <a:pPr marL="0" indent="0">
              <a:lnSpc>
                <a:spcPct val="80000"/>
              </a:lnSpc>
              <a:buNone/>
              <a:defRPr/>
            </a:pPr>
            <a:endParaRPr lang="fr-FR" sz="4000" dirty="0"/>
          </a:p>
          <a:p>
            <a:pPr>
              <a:lnSpc>
                <a:spcPct val="80000"/>
              </a:lnSpc>
              <a:buFontTx/>
              <a:buChar char="-"/>
              <a:defRPr/>
            </a:pPr>
            <a:r>
              <a:rPr lang="fr-FR" sz="4000" dirty="0"/>
              <a:t>A l’AG élective de </a:t>
            </a:r>
            <a:r>
              <a:rPr lang="fr-FR" sz="4000" dirty="0">
                <a:solidFill>
                  <a:srgbClr val="FF0000"/>
                </a:solidFill>
              </a:rPr>
              <a:t>l’INAS 2017, Marc Truffaut est élu président </a:t>
            </a:r>
            <a:r>
              <a:rPr lang="fr-FR" sz="4000" dirty="0"/>
              <a:t>international </a:t>
            </a:r>
          </a:p>
          <a:p>
            <a:pPr>
              <a:lnSpc>
                <a:spcPct val="80000"/>
              </a:lnSpc>
              <a:buFontTx/>
              <a:buChar char="-"/>
              <a:defRPr/>
            </a:pPr>
            <a:r>
              <a:rPr lang="fr-FR" sz="4000" dirty="0"/>
              <a:t>2017, Marc Truffaut et trois autres élus FFSA sont désignés au CA du Comité paralympique et sportif français (CPSF), </a:t>
            </a:r>
          </a:p>
          <a:p>
            <a:pPr marL="0" indent="0">
              <a:lnSpc>
                <a:spcPct val="80000"/>
              </a:lnSpc>
              <a:buNone/>
              <a:defRPr/>
            </a:pPr>
            <a:endParaRPr lang="fr-FR" altLang="fr-FR" dirty="0"/>
          </a:p>
        </p:txBody>
      </p:sp>
    </p:spTree>
    <p:extLst>
      <p:ext uri="{BB962C8B-B14F-4D97-AF65-F5344CB8AC3E}">
        <p14:creationId xmlns:p14="http://schemas.microsoft.com/office/powerpoint/2010/main" val="347518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890666"/>
          </a:xfrm>
        </p:spPr>
        <p:txBody>
          <a:bodyPr>
            <a:normAutofit/>
          </a:bodyPr>
          <a:lstStyle/>
          <a:p>
            <a:pPr>
              <a:lnSpc>
                <a:spcPct val="80000"/>
              </a:lnSpc>
              <a:defRPr/>
            </a:pPr>
            <a:br>
              <a:rPr lang="fr-FR" sz="2400" dirty="0"/>
            </a:br>
            <a:br>
              <a:rPr lang="fr-FR" altLang="fr-FR" sz="2400" dirty="0"/>
            </a:br>
            <a:endParaRPr lang="fr-FR" altLang="fr-FR" sz="2400" dirty="0"/>
          </a:p>
        </p:txBody>
      </p:sp>
      <p:sp>
        <p:nvSpPr>
          <p:cNvPr id="3" name="Espace réservé du contenu 2"/>
          <p:cNvSpPr>
            <a:spLocks noGrp="1"/>
          </p:cNvSpPr>
          <p:nvPr>
            <p:ph idx="1"/>
          </p:nvPr>
        </p:nvSpPr>
        <p:spPr>
          <a:xfrm>
            <a:off x="1991544" y="260648"/>
            <a:ext cx="8229600" cy="5112568"/>
          </a:xfrm>
        </p:spPr>
        <p:txBody>
          <a:bodyPr>
            <a:normAutofit fontScale="62500" lnSpcReduction="20000"/>
          </a:bodyPr>
          <a:lstStyle/>
          <a:p>
            <a:pPr algn="just">
              <a:lnSpc>
                <a:spcPct val="80000"/>
              </a:lnSpc>
              <a:buFontTx/>
              <a:buChar char="-"/>
            </a:pPr>
            <a:endParaRPr lang="fr-FR" altLang="fr-FR" sz="2400" dirty="0"/>
          </a:p>
          <a:p>
            <a:pPr algn="just">
              <a:lnSpc>
                <a:spcPct val="80000"/>
              </a:lnSpc>
              <a:buFontTx/>
              <a:buChar char="-"/>
            </a:pPr>
            <a:endParaRPr lang="fr-FR" altLang="fr-FR" sz="2400" dirty="0"/>
          </a:p>
          <a:p>
            <a:pPr marL="0" indent="0" algn="ctr">
              <a:lnSpc>
                <a:spcPct val="80000"/>
              </a:lnSpc>
              <a:buNone/>
              <a:defRPr/>
            </a:pPr>
            <a:r>
              <a:rPr lang="fr-FR" altLang="fr-FR" sz="4000" dirty="0">
                <a:solidFill>
                  <a:srgbClr val="FF0000"/>
                </a:solidFill>
              </a:rPr>
              <a:t>En guise de conclusion : les 6 points-clé de l’histoire de la FFSA</a:t>
            </a:r>
          </a:p>
          <a:p>
            <a:pPr marL="0" indent="0" algn="just">
              <a:lnSpc>
                <a:spcPct val="80000"/>
              </a:lnSpc>
              <a:buNone/>
              <a:defRPr/>
            </a:pPr>
            <a:endParaRPr lang="fr-FR" altLang="fr-FR" dirty="0"/>
          </a:p>
          <a:p>
            <a:pPr marL="0" indent="0" algn="just">
              <a:lnSpc>
                <a:spcPct val="80000"/>
              </a:lnSpc>
              <a:buNone/>
              <a:defRPr/>
            </a:pPr>
            <a:endParaRPr lang="fr-FR" altLang="fr-FR" dirty="0"/>
          </a:p>
          <a:p>
            <a:pPr algn="ctr">
              <a:spcBef>
                <a:spcPct val="0"/>
              </a:spcBef>
              <a:buNone/>
            </a:pPr>
            <a:r>
              <a:rPr lang="fr-FR" altLang="fr-FR" b="1" dirty="0"/>
              <a:t>1- La délégation de service public accordée à la FFSA en 1977</a:t>
            </a:r>
            <a:r>
              <a:rPr lang="fr-FR" altLang="fr-FR" dirty="0"/>
              <a:t>, avec la mise à disposition d’un premier cadre technique. Elle a positionné la FFSA comme fédération sportive reconnue par l’Etat.</a:t>
            </a:r>
          </a:p>
          <a:p>
            <a:pPr algn="ctr">
              <a:spcBef>
                <a:spcPct val="0"/>
              </a:spcBef>
              <a:buNone/>
            </a:pPr>
            <a:endParaRPr lang="fr-FR" altLang="fr-FR" dirty="0"/>
          </a:p>
          <a:p>
            <a:pPr algn="ctr">
              <a:spcBef>
                <a:spcPct val="0"/>
              </a:spcBef>
              <a:buNone/>
            </a:pPr>
            <a:r>
              <a:rPr lang="fr-FR" altLang="fr-FR" b="1" dirty="0"/>
              <a:t>2- Les premières formations fédérales, en 1978, </a:t>
            </a:r>
            <a:r>
              <a:rPr lang="fr-FR" altLang="fr-FR" dirty="0"/>
              <a:t>à destinations des professionnels du milieu médico-social et des bénévoles du milieu associatif. Concrétisées par la création, en 1984, d’un « Brevet d’Etat d’Educateur Sportif premier degré pour l’encadrement des APS personnes handicapées mentales », elles ont positionné la FFSA comme véritable service formation en APSA pour le médico-social.</a:t>
            </a:r>
          </a:p>
          <a:p>
            <a:pPr algn="ctr">
              <a:spcBef>
                <a:spcPct val="0"/>
              </a:spcBef>
              <a:buNone/>
            </a:pPr>
            <a:endParaRPr lang="fr-FR" altLang="fr-FR" dirty="0"/>
          </a:p>
          <a:p>
            <a:pPr algn="ctr">
              <a:spcBef>
                <a:spcPct val="0"/>
              </a:spcBef>
              <a:buNone/>
            </a:pPr>
            <a:r>
              <a:rPr lang="fr-FR" altLang="fr-FR" b="1" dirty="0"/>
              <a:t>3- La création en 1980 des 3 divisions de pratique puis des activités motrices</a:t>
            </a:r>
            <a:r>
              <a:rPr lang="fr-FR" altLang="fr-FR" dirty="0"/>
              <a:t>. Elles ont donné une réelle identité à la pratique du Sport Adapté en France, accessible à toutes les personnes quel que soit leur niveau.</a:t>
            </a:r>
          </a:p>
          <a:p>
            <a:pPr marL="0" indent="0" algn="just">
              <a:lnSpc>
                <a:spcPct val="80000"/>
              </a:lnSpc>
              <a:buNone/>
              <a:defRPr/>
            </a:pPr>
            <a:endParaRPr lang="fr-FR" altLang="fr-FR" dirty="0"/>
          </a:p>
        </p:txBody>
      </p:sp>
    </p:spTree>
    <p:extLst>
      <p:ext uri="{BB962C8B-B14F-4D97-AF65-F5344CB8AC3E}">
        <p14:creationId xmlns:p14="http://schemas.microsoft.com/office/powerpoint/2010/main" val="1974165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890666"/>
          </a:xfrm>
        </p:spPr>
        <p:txBody>
          <a:bodyPr>
            <a:normAutofit/>
          </a:bodyPr>
          <a:lstStyle/>
          <a:p>
            <a:pPr>
              <a:lnSpc>
                <a:spcPct val="80000"/>
              </a:lnSpc>
              <a:defRPr/>
            </a:pPr>
            <a:br>
              <a:rPr lang="fr-FR" sz="2400" dirty="0"/>
            </a:br>
            <a:br>
              <a:rPr lang="fr-FR" altLang="fr-FR" sz="2400" dirty="0"/>
            </a:br>
            <a:endParaRPr lang="fr-FR" altLang="fr-FR" sz="2400" dirty="0"/>
          </a:p>
        </p:txBody>
      </p:sp>
      <p:sp>
        <p:nvSpPr>
          <p:cNvPr id="3" name="Espace réservé du contenu 2"/>
          <p:cNvSpPr>
            <a:spLocks noGrp="1"/>
          </p:cNvSpPr>
          <p:nvPr>
            <p:ph idx="1"/>
          </p:nvPr>
        </p:nvSpPr>
        <p:spPr>
          <a:xfrm>
            <a:off x="1991544" y="260648"/>
            <a:ext cx="8229600" cy="5112568"/>
          </a:xfrm>
        </p:spPr>
        <p:txBody>
          <a:bodyPr>
            <a:normAutofit fontScale="92500" lnSpcReduction="20000"/>
          </a:bodyPr>
          <a:lstStyle/>
          <a:p>
            <a:pPr algn="just">
              <a:lnSpc>
                <a:spcPct val="80000"/>
              </a:lnSpc>
              <a:buFontTx/>
              <a:buChar char="-"/>
            </a:pPr>
            <a:endParaRPr lang="fr-FR" altLang="fr-FR" sz="2400" dirty="0"/>
          </a:p>
          <a:p>
            <a:pPr algn="ctr">
              <a:spcBef>
                <a:spcPct val="0"/>
              </a:spcBef>
              <a:buNone/>
            </a:pPr>
            <a:r>
              <a:rPr lang="fr-FR" altLang="fr-FR" sz="2400" b="1" dirty="0"/>
              <a:t>4- L’intégration de la FFSA au sein du Comité National Olympique et Sportif Français</a:t>
            </a:r>
            <a:r>
              <a:rPr lang="fr-FR" altLang="fr-FR" sz="2400" dirty="0"/>
              <a:t> (CNOSF) en 1983. Elle a positionné définitivement la FFSA comme fédération sportive à part entière et a contribué à une réelle reconnaissance du SA par l’ensemble du mouvement sportif.</a:t>
            </a:r>
          </a:p>
          <a:p>
            <a:pPr algn="ctr">
              <a:spcBef>
                <a:spcPct val="0"/>
              </a:spcBef>
              <a:buNone/>
            </a:pPr>
            <a:endParaRPr lang="fr-FR" altLang="fr-FR" sz="2400" dirty="0"/>
          </a:p>
          <a:p>
            <a:pPr algn="ctr">
              <a:spcBef>
                <a:spcPct val="0"/>
              </a:spcBef>
              <a:buNone/>
            </a:pPr>
            <a:r>
              <a:rPr lang="fr-FR" altLang="fr-FR" sz="2400" b="1" dirty="0"/>
              <a:t>5- La création, par le ministère des sports, en 2006 du dispositif des « emplois STAPS ». </a:t>
            </a:r>
            <a:r>
              <a:rPr lang="fr-FR" altLang="fr-FR" sz="2400" dirty="0"/>
              <a:t>Avec ses 150 emplois dans ses comités et au siège fédéral, puis ses 75 emplois  pérennisés en 2008, ce dispositif a donné un souffle nouveau, une plus grande notoriété et permet un </a:t>
            </a:r>
            <a:r>
              <a:rPr lang="fr-FR" altLang="fr-FR" sz="2400"/>
              <a:t>réel développement </a:t>
            </a:r>
            <a:r>
              <a:rPr lang="fr-FR" altLang="fr-FR" sz="2400" dirty="0"/>
              <a:t>du Sport Adapté en France.</a:t>
            </a:r>
          </a:p>
          <a:p>
            <a:pPr algn="ctr">
              <a:spcBef>
                <a:spcPct val="0"/>
              </a:spcBef>
              <a:buNone/>
            </a:pPr>
            <a:endParaRPr lang="fr-FR" altLang="fr-FR" sz="2400" dirty="0"/>
          </a:p>
          <a:p>
            <a:pPr algn="ctr">
              <a:spcBef>
                <a:spcPct val="0"/>
              </a:spcBef>
              <a:buNone/>
            </a:pPr>
            <a:r>
              <a:rPr lang="fr-FR" altLang="fr-FR" sz="2400" b="1" dirty="0"/>
              <a:t>6- La reconnaissance par le ministère des sports du caractère « haut niveau » du Sport Adapté (25 février 2009)</a:t>
            </a:r>
            <a:r>
              <a:rPr lang="fr-FR" altLang="fr-FR" sz="2400" dirty="0"/>
              <a:t> et la réintégration des handicapés mentaux au sein du mouvement Paralympique International ont permis d’améliorer très sensiblement la communication du SA.</a:t>
            </a:r>
          </a:p>
          <a:p>
            <a:pPr algn="just">
              <a:lnSpc>
                <a:spcPct val="80000"/>
              </a:lnSpc>
              <a:buFontTx/>
              <a:buChar char="-"/>
            </a:pPr>
            <a:endParaRPr lang="fr-FR" altLang="fr-FR" sz="2400" dirty="0"/>
          </a:p>
          <a:p>
            <a:pPr marL="0" indent="0" algn="just">
              <a:lnSpc>
                <a:spcPct val="80000"/>
              </a:lnSpc>
              <a:buNone/>
              <a:defRPr/>
            </a:pPr>
            <a:endParaRPr lang="fr-FR" altLang="fr-FR" dirty="0"/>
          </a:p>
        </p:txBody>
      </p:sp>
    </p:spTree>
    <p:extLst>
      <p:ext uri="{BB962C8B-B14F-4D97-AF65-F5344CB8AC3E}">
        <p14:creationId xmlns:p14="http://schemas.microsoft.com/office/powerpoint/2010/main" val="3416503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99D8A-DFAE-4D57-87CC-B8322F5DFAFF}"/>
              </a:ext>
            </a:extLst>
          </p:cNvPr>
          <p:cNvSpPr>
            <a:spLocks noGrp="1"/>
          </p:cNvSpPr>
          <p:nvPr>
            <p:ph type="title"/>
          </p:nvPr>
        </p:nvSpPr>
        <p:spPr>
          <a:xfrm>
            <a:off x="1930400" y="365125"/>
            <a:ext cx="8865419" cy="1316192"/>
          </a:xfrm>
        </p:spPr>
        <p:txBody>
          <a:bodyPr>
            <a:normAutofit fontScale="90000"/>
          </a:bodyPr>
          <a:lstStyle/>
          <a:p>
            <a:r>
              <a:rPr lang="fr-FR" dirty="0"/>
              <a:t>Claire FOURQUET, Psychiatre CH Esquirol</a:t>
            </a:r>
            <a:br>
              <a:rPr lang="fr-FR" dirty="0"/>
            </a:br>
            <a:endParaRPr lang="fr-FR" dirty="0"/>
          </a:p>
        </p:txBody>
      </p:sp>
      <p:sp>
        <p:nvSpPr>
          <p:cNvPr id="3" name="Espace réservé du contenu 2">
            <a:extLst>
              <a:ext uri="{FF2B5EF4-FFF2-40B4-BE49-F238E27FC236}">
                <a16:creationId xmlns:a16="http://schemas.microsoft.com/office/drawing/2014/main" id="{82EFEB18-0EDC-41F5-A235-E0C09B05E462}"/>
              </a:ext>
            </a:extLst>
          </p:cNvPr>
          <p:cNvSpPr>
            <a:spLocks noGrp="1"/>
          </p:cNvSpPr>
          <p:nvPr>
            <p:ph idx="1"/>
          </p:nvPr>
        </p:nvSpPr>
        <p:spPr>
          <a:xfrm>
            <a:off x="838200" y="1681317"/>
            <a:ext cx="10515600" cy="4495646"/>
          </a:xfrm>
        </p:spPr>
        <p:txBody>
          <a:bodyPr>
            <a:normAutofit/>
          </a:bodyPr>
          <a:lstStyle/>
          <a:p>
            <a:pPr marL="0" indent="0" algn="ctr">
              <a:lnSpc>
                <a:spcPct val="150000"/>
              </a:lnSpc>
              <a:buNone/>
            </a:pPr>
            <a:endParaRPr lang="fr-FR" sz="3600" dirty="0"/>
          </a:p>
          <a:p>
            <a:pPr marL="0" indent="0" algn="ctr">
              <a:lnSpc>
                <a:spcPct val="150000"/>
              </a:lnSpc>
              <a:buNone/>
            </a:pPr>
            <a:r>
              <a:rPr lang="fr-FR" sz="3600" dirty="0"/>
              <a:t>LE HANDICAP PSYCHIQUE, </a:t>
            </a:r>
          </a:p>
          <a:p>
            <a:pPr marL="0" indent="0" algn="ctr">
              <a:lnSpc>
                <a:spcPct val="150000"/>
              </a:lnSpc>
              <a:buNone/>
            </a:pPr>
            <a:r>
              <a:rPr lang="fr-FR" sz="3600" dirty="0"/>
              <a:t>C’EST QUOI ?</a:t>
            </a:r>
          </a:p>
        </p:txBody>
      </p:sp>
    </p:spTree>
    <p:extLst>
      <p:ext uri="{BB962C8B-B14F-4D97-AF65-F5344CB8AC3E}">
        <p14:creationId xmlns:p14="http://schemas.microsoft.com/office/powerpoint/2010/main" val="4198447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46376" y="1059712"/>
            <a:ext cx="7772400" cy="1217160"/>
          </a:xfrm>
        </p:spPr>
        <p:txBody>
          <a:bodyPr>
            <a:normAutofit/>
          </a:bodyPr>
          <a:lstStyle/>
          <a:p>
            <a:pPr algn="ctr">
              <a:defRPr/>
            </a:pPr>
            <a:r>
              <a:rPr lang="fr-FR" dirty="0"/>
              <a:t>PLAN</a:t>
            </a:r>
          </a:p>
        </p:txBody>
      </p:sp>
      <p:sp>
        <p:nvSpPr>
          <p:cNvPr id="3" name="Espace réservé du texte 2"/>
          <p:cNvSpPr>
            <a:spLocks noGrp="1"/>
          </p:cNvSpPr>
          <p:nvPr>
            <p:ph type="body" idx="1"/>
          </p:nvPr>
        </p:nvSpPr>
        <p:spPr>
          <a:xfrm>
            <a:off x="5448301" y="2852937"/>
            <a:ext cx="5040313" cy="3025775"/>
          </a:xfrm>
        </p:spPr>
        <p:txBody>
          <a:bodyPr>
            <a:normAutofit fontScale="92500" lnSpcReduction="10000"/>
          </a:bodyPr>
          <a:lstStyle/>
          <a:p>
            <a:pPr marL="457200" indent="-457200">
              <a:buFont typeface="+mj-lt"/>
              <a:buAutoNum type="arabicPeriod"/>
              <a:defRPr/>
            </a:pPr>
            <a:r>
              <a:rPr lang="fr-FR" dirty="0"/>
              <a:t>Comment le reconnaître?</a:t>
            </a:r>
          </a:p>
          <a:p>
            <a:pPr marL="457200" indent="-457200">
              <a:buFont typeface="+mj-lt"/>
              <a:buAutoNum type="arabicPeriod"/>
              <a:defRPr/>
            </a:pPr>
            <a:r>
              <a:rPr lang="fr-FR" dirty="0"/>
              <a:t>Les troubles psychiques.</a:t>
            </a:r>
          </a:p>
          <a:p>
            <a:pPr marL="457200" indent="-457200">
              <a:buFont typeface="+mj-lt"/>
              <a:buAutoNum type="arabicPeriod"/>
              <a:defRPr/>
            </a:pPr>
            <a:r>
              <a:rPr lang="fr-FR" dirty="0"/>
              <a:t>Le handicap psychique.</a:t>
            </a:r>
          </a:p>
          <a:p>
            <a:pPr marL="457200" indent="-457200">
              <a:buFont typeface="+mj-lt"/>
              <a:buAutoNum type="arabicPeriod"/>
              <a:defRPr/>
            </a:pPr>
            <a:r>
              <a:rPr lang="fr-FR" dirty="0"/>
              <a:t>Le sport: généralités.</a:t>
            </a:r>
          </a:p>
          <a:p>
            <a:pPr marL="457200" indent="-457200">
              <a:buFont typeface="+mj-lt"/>
              <a:buAutoNum type="arabicPeriod"/>
              <a:defRPr/>
            </a:pPr>
            <a:r>
              <a:rPr lang="fr-FR" dirty="0"/>
              <a:t>Les bienfaits du sport.</a:t>
            </a:r>
          </a:p>
          <a:p>
            <a:pPr marL="457200" indent="-457200">
              <a:buFont typeface="+mj-lt"/>
              <a:buAutoNum type="arabicPeriod"/>
              <a:defRPr/>
            </a:pPr>
            <a:r>
              <a:rPr lang="fr-FR" dirty="0"/>
              <a:t>Effet de l’activité physique sur le cerveau.</a:t>
            </a:r>
          </a:p>
          <a:p>
            <a:pPr marL="457200" indent="-457200">
              <a:buFont typeface="+mj-lt"/>
              <a:buAutoNum type="arabicPeriod"/>
              <a:defRPr/>
            </a:pPr>
            <a:r>
              <a:rPr lang="fr-FR" dirty="0"/>
              <a:t>Le sport une médiation thérapeutique en psychiatrie.</a:t>
            </a:r>
          </a:p>
          <a:p>
            <a:pPr marL="457200" indent="-457200">
              <a:buFont typeface="+mj-lt"/>
              <a:buAutoNum type="arabicPeriod"/>
              <a:defRPr/>
            </a:pPr>
            <a:r>
              <a:rPr lang="fr-FR" dirty="0"/>
              <a:t>Et à Limoges? -&gt; Table ronde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le reconnaitre?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sz="quarter" idx="1"/>
          </p:nvPr>
        </p:nvPicPr>
        <p:blipFill>
          <a:blip r:embed="rId2" cstate="print"/>
          <a:srcRect/>
          <a:stretch>
            <a:fillRect/>
          </a:stretch>
        </p:blipFill>
        <p:spPr bwMode="auto">
          <a:xfrm>
            <a:off x="1524000" y="329374"/>
            <a:ext cx="9144000" cy="6123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2F86EE-2DCC-4F49-A101-D91564BE0788}"/>
              </a:ext>
            </a:extLst>
          </p:cNvPr>
          <p:cNvSpPr>
            <a:spLocks noGrp="1"/>
          </p:cNvSpPr>
          <p:nvPr>
            <p:ph type="title"/>
          </p:nvPr>
        </p:nvSpPr>
        <p:spPr/>
        <p:txBody>
          <a:bodyPr>
            <a:normAutofit fontScale="90000"/>
          </a:bodyPr>
          <a:lstStyle/>
          <a:p>
            <a:r>
              <a:rPr lang="fr-FR" dirty="0"/>
              <a:t>NOS PARTENAIRES QUOTIDIENS ET SUR CETTE JOURNÉE</a:t>
            </a:r>
          </a:p>
        </p:txBody>
      </p:sp>
      <p:sp>
        <p:nvSpPr>
          <p:cNvPr id="3" name="Espace réservé du contenu 2">
            <a:extLst>
              <a:ext uri="{FF2B5EF4-FFF2-40B4-BE49-F238E27FC236}">
                <a16:creationId xmlns:a16="http://schemas.microsoft.com/office/drawing/2014/main" id="{E30B1967-4E60-483F-ADE2-4C9A1C27E159}"/>
              </a:ext>
            </a:extLst>
          </p:cNvPr>
          <p:cNvSpPr>
            <a:spLocks noGrp="1"/>
          </p:cNvSpPr>
          <p:nvPr>
            <p:ph idx="1"/>
          </p:nvPr>
        </p:nvSpPr>
        <p:spPr>
          <a:xfrm>
            <a:off x="838200" y="1825625"/>
            <a:ext cx="10515600" cy="4667250"/>
          </a:xfrm>
        </p:spPr>
        <p:txBody>
          <a:bodyPr>
            <a:normAutofit fontScale="77500" lnSpcReduction="20000"/>
          </a:bodyPr>
          <a:lstStyle/>
          <a:p>
            <a:r>
              <a:rPr lang="fr-FR" dirty="0"/>
              <a:t>Direction Régionale de la Jeunesse, des Sports et de la Cohésion Sociale (DRJSCS) de la Nouvelle-Aquitaine</a:t>
            </a:r>
          </a:p>
          <a:p>
            <a:endParaRPr lang="fr-FR" dirty="0"/>
          </a:p>
          <a:p>
            <a:r>
              <a:rPr lang="fr-FR" dirty="0"/>
              <a:t>Agence Régionale de Santé Nouvelle-Aquitaine</a:t>
            </a:r>
          </a:p>
          <a:p>
            <a:endParaRPr lang="fr-FR" dirty="0"/>
          </a:p>
          <a:p>
            <a:pPr>
              <a:lnSpc>
                <a:spcPct val="160000"/>
              </a:lnSpc>
            </a:pPr>
            <a:r>
              <a:rPr lang="fr-FR" dirty="0"/>
              <a:t>Conseil Régional de la Nouvelle-Aquitaine</a:t>
            </a:r>
          </a:p>
          <a:p>
            <a:pPr marL="457200" lvl="1" indent="0">
              <a:lnSpc>
                <a:spcPct val="160000"/>
              </a:lnSpc>
              <a:buNone/>
            </a:pPr>
            <a:r>
              <a:rPr lang="fr-FR" dirty="0">
                <a:latin typeface="Times New Roman" panose="02020603050405020304" pitchFamily="18" charset="0"/>
                <a:cs typeface="Times New Roman" panose="02020603050405020304" pitchFamily="18" charset="0"/>
              </a:rPr>
              <a:t>►</a:t>
            </a:r>
            <a:r>
              <a:rPr lang="fr-FR" sz="3000" b="1" dirty="0">
                <a:solidFill>
                  <a:srgbClr val="002060"/>
                </a:solidFill>
              </a:rPr>
              <a:t>Frédéric DEBONS, Chef du Service des Sports</a:t>
            </a:r>
          </a:p>
          <a:p>
            <a:pPr lvl="1"/>
            <a:endParaRPr lang="fr-FR" dirty="0"/>
          </a:p>
          <a:p>
            <a:pPr marL="0" indent="0">
              <a:buNone/>
            </a:pPr>
            <a:endParaRPr lang="fr-FR" sz="1000" dirty="0"/>
          </a:p>
          <a:p>
            <a:r>
              <a:rPr lang="fr-FR" dirty="0"/>
              <a:t>Comité Régional Olympique et Sportif</a:t>
            </a:r>
          </a:p>
          <a:p>
            <a:endParaRPr lang="fr-FR" dirty="0"/>
          </a:p>
          <a:p>
            <a:r>
              <a:rPr lang="fr-FR" dirty="0"/>
              <a:t>Harmonie Mutuelle</a:t>
            </a:r>
          </a:p>
        </p:txBody>
      </p:sp>
    </p:spTree>
    <p:extLst>
      <p:ext uri="{BB962C8B-B14F-4D97-AF65-F5344CB8AC3E}">
        <p14:creationId xmlns:p14="http://schemas.microsoft.com/office/powerpoint/2010/main" val="2132886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a:stretch>
            <a:fillRect/>
          </a:stretch>
        </p:blipFill>
        <p:spPr bwMode="auto">
          <a:xfrm>
            <a:off x="4223792" y="620688"/>
            <a:ext cx="3456384" cy="542023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7467600" cy="562074"/>
          </a:xfrm>
        </p:spPr>
        <p:txBody>
          <a:bodyPr/>
          <a:lstStyle/>
          <a:p>
            <a:pPr algn="ctr"/>
            <a:r>
              <a:rPr lang="fr-FR" dirty="0"/>
              <a:t>Réponse:</a:t>
            </a:r>
          </a:p>
        </p:txBody>
      </p:sp>
      <p:sp>
        <p:nvSpPr>
          <p:cNvPr id="3" name="Espace réservé du contenu 2"/>
          <p:cNvSpPr>
            <a:spLocks noGrp="1"/>
          </p:cNvSpPr>
          <p:nvPr>
            <p:ph sz="quarter" idx="1"/>
          </p:nvPr>
        </p:nvSpPr>
        <p:spPr>
          <a:xfrm>
            <a:off x="1981200" y="1052736"/>
            <a:ext cx="7787208" cy="5421216"/>
          </a:xfrm>
        </p:spPr>
        <p:txBody>
          <a:bodyPr>
            <a:prstTxWarp prst="textChevron">
              <a:avLst/>
            </a:prstTxWarp>
          </a:bodyPr>
          <a:lstStyle/>
          <a:p>
            <a:pPr>
              <a:buNone/>
            </a:pPr>
            <a:r>
              <a:rPr lang="fr-FR" dirty="0">
                <a:solidFill>
                  <a:srgbClr val="FF0000"/>
                </a:solidFill>
                <a:effectLst>
                  <a:glow rad="101600">
                    <a:schemeClr val="accent1">
                      <a:satMod val="175000"/>
                      <a:alpha val="40000"/>
                    </a:schemeClr>
                  </a:glow>
                </a:effectLst>
              </a:rPr>
              <a:t>on ne peut pas savoir!!!</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troubles psychiques</a:t>
            </a:r>
          </a:p>
        </p:txBody>
      </p:sp>
      <p:sp>
        <p:nvSpPr>
          <p:cNvPr id="3" name="Espace réservé du texte 2"/>
          <p:cNvSpPr>
            <a:spLocks noGrp="1"/>
          </p:cNvSpPr>
          <p:nvPr>
            <p:ph type="body" idx="1"/>
          </p:nvPr>
        </p:nvSpPr>
        <p:spPr/>
        <p:txBody>
          <a:bodyPr>
            <a:normAutofit lnSpcReduction="10000"/>
          </a:bodyPr>
          <a:lstStyle/>
          <a:p>
            <a:r>
              <a:rPr lang="fr-FR" dirty="0"/>
              <a:t>Les névroses</a:t>
            </a:r>
          </a:p>
          <a:p>
            <a:r>
              <a:rPr lang="fr-FR" dirty="0"/>
              <a:t>Les psychoses</a:t>
            </a:r>
          </a:p>
          <a:p>
            <a:r>
              <a:rPr lang="fr-FR" dirty="0"/>
              <a:t>Les troubles de la personnalité</a:t>
            </a:r>
          </a:p>
          <a:p>
            <a:r>
              <a:rPr lang="fr-FR" dirty="0"/>
              <a:t>Les addictions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7467600" cy="562074"/>
          </a:xfrm>
        </p:spPr>
        <p:txBody>
          <a:bodyPr>
            <a:normAutofit fontScale="90000"/>
          </a:bodyPr>
          <a:lstStyle/>
          <a:p>
            <a:r>
              <a:rPr lang="fr-FR" dirty="0"/>
              <a:t>Les névroses/Les troubles de l’humeur</a:t>
            </a:r>
          </a:p>
        </p:txBody>
      </p:sp>
      <p:sp>
        <p:nvSpPr>
          <p:cNvPr id="3" name="Espace réservé du contenu 2"/>
          <p:cNvSpPr>
            <a:spLocks noGrp="1"/>
          </p:cNvSpPr>
          <p:nvPr>
            <p:ph sz="quarter" idx="1"/>
          </p:nvPr>
        </p:nvSpPr>
        <p:spPr>
          <a:xfrm>
            <a:off x="1981200" y="908720"/>
            <a:ext cx="7467600" cy="5565232"/>
          </a:xfrm>
        </p:spPr>
        <p:txBody>
          <a:bodyPr/>
          <a:lstStyle/>
          <a:p>
            <a:pPr>
              <a:buNone/>
            </a:pPr>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4098" name="Picture 2" descr="RÃ©sultat de recherche d'images pour &quot;depression&quot;"/>
          <p:cNvPicPr>
            <a:picLocks noChangeAspect="1" noChangeArrowheads="1"/>
          </p:cNvPicPr>
          <p:nvPr/>
        </p:nvPicPr>
        <p:blipFill>
          <a:blip r:embed="rId3" cstate="print"/>
          <a:srcRect/>
          <a:stretch>
            <a:fillRect/>
          </a:stretch>
        </p:blipFill>
        <p:spPr bwMode="auto">
          <a:xfrm>
            <a:off x="5663952" y="908721"/>
            <a:ext cx="4427984" cy="2490742"/>
          </a:xfrm>
          <a:prstGeom prst="rect">
            <a:avLst/>
          </a:prstGeom>
          <a:noFill/>
        </p:spPr>
      </p:pic>
      <p:sp>
        <p:nvSpPr>
          <p:cNvPr id="4100" name="AutoShape 4" descr="RÃ©sultat de recherche d'images pour &quot;angoisse&quo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solidFill>
                <a:prstClr val="black"/>
              </a:solidFill>
              <a:latin typeface="Century Schoolbook"/>
            </a:endParaRPr>
          </a:p>
        </p:txBody>
      </p:sp>
      <p:pic>
        <p:nvPicPr>
          <p:cNvPr id="4102" name="Picture 6" descr="RÃ©sultat de recherche d'images pour &quot;angoisse&quot;"/>
          <p:cNvPicPr>
            <a:picLocks noChangeAspect="1" noChangeArrowheads="1"/>
          </p:cNvPicPr>
          <p:nvPr/>
        </p:nvPicPr>
        <p:blipFill>
          <a:blip r:embed="rId4" cstate="print"/>
          <a:srcRect/>
          <a:stretch>
            <a:fillRect/>
          </a:stretch>
        </p:blipFill>
        <p:spPr bwMode="auto">
          <a:xfrm>
            <a:off x="1703512" y="1916833"/>
            <a:ext cx="3905250" cy="2790825"/>
          </a:xfrm>
          <a:prstGeom prst="rect">
            <a:avLst/>
          </a:prstGeom>
          <a:noFill/>
        </p:spPr>
      </p:pic>
      <p:pic>
        <p:nvPicPr>
          <p:cNvPr id="4104" name="Picture 8" descr="RÃ©sultat de recherche d'images pour &quot;bipolaire&quot;"/>
          <p:cNvPicPr>
            <a:picLocks noChangeAspect="1" noChangeArrowheads="1"/>
          </p:cNvPicPr>
          <p:nvPr/>
        </p:nvPicPr>
        <p:blipFill>
          <a:blip r:embed="rId5" cstate="print"/>
          <a:srcRect/>
          <a:stretch>
            <a:fillRect/>
          </a:stretch>
        </p:blipFill>
        <p:spPr bwMode="auto">
          <a:xfrm>
            <a:off x="5663953" y="3861049"/>
            <a:ext cx="4176463" cy="2346189"/>
          </a:xfrm>
          <a:prstGeom prst="rect">
            <a:avLst/>
          </a:prstGeom>
          <a:noFill/>
        </p:spPr>
      </p:pic>
      <p:sp>
        <p:nvSpPr>
          <p:cNvPr id="8" name="Rectangle 7"/>
          <p:cNvSpPr/>
          <p:nvPr/>
        </p:nvSpPr>
        <p:spPr>
          <a:xfrm>
            <a:off x="5951984" y="1772816"/>
            <a:ext cx="4108818" cy="923330"/>
          </a:xfrm>
          <a:prstGeom prst="rect">
            <a:avLst/>
          </a:prstGeom>
          <a:noFill/>
        </p:spPr>
        <p:txBody>
          <a:bodyPr wrap="none" lIns="91440" tIns="45720" rIns="91440" bIns="45720">
            <a:spAutoFit/>
          </a:bodyPr>
          <a:lstStyle/>
          <a:p>
            <a:pPr algn="ctr"/>
            <a:r>
              <a:rPr lang="fr-F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Schoolbook"/>
              </a:rPr>
              <a:t>dépression</a:t>
            </a:r>
          </a:p>
        </p:txBody>
      </p:sp>
      <p:sp>
        <p:nvSpPr>
          <p:cNvPr id="9" name="Rectangle 8"/>
          <p:cNvSpPr/>
          <p:nvPr/>
        </p:nvSpPr>
        <p:spPr>
          <a:xfrm>
            <a:off x="1524000" y="3356993"/>
            <a:ext cx="4716016"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r-FR" sz="4000" b="1" dirty="0">
                <a:ln>
                  <a:prstDash val="solid"/>
                </a:ln>
                <a:solidFill>
                  <a:srgbClr val="00B050"/>
                </a:solidFill>
                <a:effectLst>
                  <a:outerShdw blurRad="88000" dist="50800" dir="5040000" algn="tl">
                    <a:srgbClr val="84AA33">
                      <a:tint val="80000"/>
                      <a:satMod val="250000"/>
                      <a:alpha val="45000"/>
                    </a:srgbClr>
                  </a:outerShdw>
                </a:effectLst>
                <a:latin typeface="Century Schoolbook"/>
              </a:rPr>
              <a:t>Troubles</a:t>
            </a:r>
            <a:r>
              <a:rPr lang="fr-FR" sz="4000" b="1" dirty="0">
                <a:ln>
                  <a:prstDash val="solid"/>
                </a:ln>
                <a:gradFill rotWithShape="1">
                  <a:gsLst>
                    <a:gs pos="0">
                      <a:srgbClr val="84AA33">
                        <a:tint val="70000"/>
                        <a:satMod val="200000"/>
                      </a:srgbClr>
                    </a:gs>
                    <a:gs pos="40000">
                      <a:srgbClr val="84AA33">
                        <a:tint val="90000"/>
                        <a:satMod val="130000"/>
                      </a:srgbClr>
                    </a:gs>
                    <a:gs pos="50000">
                      <a:srgbClr val="84AA33">
                        <a:tint val="90000"/>
                        <a:satMod val="130000"/>
                      </a:srgbClr>
                    </a:gs>
                    <a:gs pos="68000">
                      <a:srgbClr val="84AA33">
                        <a:tint val="90000"/>
                        <a:satMod val="130000"/>
                      </a:srgbClr>
                    </a:gs>
                    <a:gs pos="100000">
                      <a:srgbClr val="84AA33">
                        <a:tint val="70000"/>
                        <a:satMod val="200000"/>
                      </a:srgbClr>
                    </a:gs>
                  </a:gsLst>
                  <a:lin ang="5400000"/>
                </a:gradFill>
                <a:effectLst>
                  <a:outerShdw blurRad="88000" dist="50800" dir="5040000" algn="tl">
                    <a:srgbClr val="84AA33">
                      <a:tint val="80000"/>
                      <a:satMod val="250000"/>
                      <a:alpha val="45000"/>
                    </a:srgbClr>
                  </a:outerShdw>
                </a:effectLst>
                <a:latin typeface="Century Schoolbook"/>
              </a:rPr>
              <a:t> </a:t>
            </a:r>
            <a:r>
              <a:rPr lang="fr-FR" sz="4000" b="1" dirty="0">
                <a:ln>
                  <a:solidFill>
                    <a:srgbClr val="00B050"/>
                  </a:solidFill>
                  <a:prstDash val="solid"/>
                </a:ln>
                <a:solidFill>
                  <a:srgbClr val="00B050"/>
                </a:solidFill>
                <a:effectLst>
                  <a:outerShdw blurRad="88000" dist="50800" dir="5040000" algn="tl">
                    <a:srgbClr val="84AA33">
                      <a:tint val="80000"/>
                      <a:satMod val="250000"/>
                      <a:alpha val="45000"/>
                    </a:srgbClr>
                  </a:outerShdw>
                </a:effectLst>
                <a:latin typeface="Century Schoolbook"/>
              </a:rPr>
              <a:t>anxieux</a:t>
            </a:r>
          </a:p>
        </p:txBody>
      </p:sp>
      <p:sp>
        <p:nvSpPr>
          <p:cNvPr id="10" name="Rectangle 9"/>
          <p:cNvSpPr/>
          <p:nvPr/>
        </p:nvSpPr>
        <p:spPr>
          <a:xfrm>
            <a:off x="5879976" y="5733256"/>
            <a:ext cx="374974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5400" b="1" dirty="0">
                <a:ln>
                  <a:solidFill>
                    <a:srgbClr val="3366FF"/>
                  </a:solidFill>
                </a:ln>
                <a:solidFill>
                  <a:srgbClr val="C32D2E"/>
                </a:solidFill>
                <a:latin typeface="Century Schoolbook"/>
              </a:rPr>
              <a:t>bipolarité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dow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wipe(down)">
                                      <p:cBhvr>
                                        <p:cTn id="17" dur="580">
                                          <p:stCondLst>
                                            <p:cond delay="0"/>
                                          </p:stCondLst>
                                        </p:cTn>
                                        <p:tgtEl>
                                          <p:spTgt spid="4102"/>
                                        </p:tgtEl>
                                      </p:cBhvr>
                                    </p:animEffect>
                                    <p:anim calcmode="lin" valueType="num">
                                      <p:cBhvr>
                                        <p:cTn id="18"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23" dur="26">
                                          <p:stCondLst>
                                            <p:cond delay="650"/>
                                          </p:stCondLst>
                                        </p:cTn>
                                        <p:tgtEl>
                                          <p:spTgt spid="4102"/>
                                        </p:tgtEl>
                                      </p:cBhvr>
                                      <p:to x="100000" y="60000"/>
                                    </p:animScale>
                                    <p:animScale>
                                      <p:cBhvr>
                                        <p:cTn id="24" dur="166" decel="50000">
                                          <p:stCondLst>
                                            <p:cond delay="676"/>
                                          </p:stCondLst>
                                        </p:cTn>
                                        <p:tgtEl>
                                          <p:spTgt spid="4102"/>
                                        </p:tgtEl>
                                      </p:cBhvr>
                                      <p:to x="100000" y="100000"/>
                                    </p:animScale>
                                    <p:animScale>
                                      <p:cBhvr>
                                        <p:cTn id="25" dur="26">
                                          <p:stCondLst>
                                            <p:cond delay="1312"/>
                                          </p:stCondLst>
                                        </p:cTn>
                                        <p:tgtEl>
                                          <p:spTgt spid="4102"/>
                                        </p:tgtEl>
                                      </p:cBhvr>
                                      <p:to x="100000" y="80000"/>
                                    </p:animScale>
                                    <p:animScale>
                                      <p:cBhvr>
                                        <p:cTn id="26" dur="166" decel="50000">
                                          <p:stCondLst>
                                            <p:cond delay="1338"/>
                                          </p:stCondLst>
                                        </p:cTn>
                                        <p:tgtEl>
                                          <p:spTgt spid="4102"/>
                                        </p:tgtEl>
                                      </p:cBhvr>
                                      <p:to x="100000" y="100000"/>
                                    </p:animScale>
                                    <p:animScale>
                                      <p:cBhvr>
                                        <p:cTn id="27" dur="26">
                                          <p:stCondLst>
                                            <p:cond delay="1642"/>
                                          </p:stCondLst>
                                        </p:cTn>
                                        <p:tgtEl>
                                          <p:spTgt spid="4102"/>
                                        </p:tgtEl>
                                      </p:cBhvr>
                                      <p:to x="100000" y="90000"/>
                                    </p:animScale>
                                    <p:animScale>
                                      <p:cBhvr>
                                        <p:cTn id="28" dur="166" decel="50000">
                                          <p:stCondLst>
                                            <p:cond delay="1668"/>
                                          </p:stCondLst>
                                        </p:cTn>
                                        <p:tgtEl>
                                          <p:spTgt spid="4102"/>
                                        </p:tgtEl>
                                      </p:cBhvr>
                                      <p:to x="100000" y="100000"/>
                                    </p:animScale>
                                    <p:animScale>
                                      <p:cBhvr>
                                        <p:cTn id="29" dur="26">
                                          <p:stCondLst>
                                            <p:cond delay="1808"/>
                                          </p:stCondLst>
                                        </p:cTn>
                                        <p:tgtEl>
                                          <p:spTgt spid="4102"/>
                                        </p:tgtEl>
                                      </p:cBhvr>
                                      <p:to x="100000" y="95000"/>
                                    </p:animScale>
                                    <p:animScale>
                                      <p:cBhvr>
                                        <p:cTn id="30" dur="166" decel="50000">
                                          <p:stCondLst>
                                            <p:cond delay="1834"/>
                                          </p:stCondLst>
                                        </p:cTn>
                                        <p:tgtEl>
                                          <p:spTgt spid="410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9" presetClass="entr" presetSubtype="10" fill="hold" nodeType="click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p:cTn id="40" dur="5000" fill="hold"/>
                                        <p:tgtEl>
                                          <p:spTgt spid="4104"/>
                                        </p:tgtEl>
                                        <p:attrNameLst>
                                          <p:attrName>ppt_w</p:attrName>
                                        </p:attrNameLst>
                                      </p:cBhvr>
                                      <p:tavLst>
                                        <p:tav tm="0" fmla="#ppt_w*sin(2.5*pi*$)">
                                          <p:val>
                                            <p:fltVal val="0"/>
                                          </p:val>
                                        </p:tav>
                                        <p:tav tm="100000">
                                          <p:val>
                                            <p:fltVal val="1"/>
                                          </p:val>
                                        </p:tav>
                                      </p:tavLst>
                                    </p:anim>
                                    <p:anim calcmode="lin" valueType="num">
                                      <p:cBhvr>
                                        <p:cTn id="41" dur="5000" fill="hold"/>
                                        <p:tgtEl>
                                          <p:spTgt spid="410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psychoses</a:t>
            </a:r>
          </a:p>
        </p:txBody>
      </p:sp>
      <p:pic>
        <p:nvPicPr>
          <p:cNvPr id="3074" name="Picture 2" descr="RÃ©sultat de recherche d'images pour &quot;paranoia&quot;"/>
          <p:cNvPicPr>
            <a:picLocks noChangeAspect="1" noChangeArrowheads="1"/>
          </p:cNvPicPr>
          <p:nvPr/>
        </p:nvPicPr>
        <p:blipFill>
          <a:blip r:embed="rId2" cstate="print"/>
          <a:srcRect/>
          <a:stretch>
            <a:fillRect/>
          </a:stretch>
        </p:blipFill>
        <p:spPr bwMode="auto">
          <a:xfrm>
            <a:off x="5591944" y="404664"/>
            <a:ext cx="3888432" cy="2891398"/>
          </a:xfrm>
          <a:prstGeom prst="rect">
            <a:avLst/>
          </a:prstGeom>
          <a:noFill/>
        </p:spPr>
      </p:pic>
      <p:pic>
        <p:nvPicPr>
          <p:cNvPr id="3076" name="Picture 4" descr="representation de la schozophrenie"/>
          <p:cNvPicPr>
            <a:picLocks noChangeAspect="1" noChangeArrowheads="1"/>
          </p:cNvPicPr>
          <p:nvPr/>
        </p:nvPicPr>
        <p:blipFill>
          <a:blip r:embed="rId3" cstate="print"/>
          <a:srcRect/>
          <a:stretch>
            <a:fillRect/>
          </a:stretch>
        </p:blipFill>
        <p:spPr bwMode="auto">
          <a:xfrm>
            <a:off x="1703512" y="4149080"/>
            <a:ext cx="5943600" cy="2381250"/>
          </a:xfrm>
          <a:prstGeom prst="rect">
            <a:avLst/>
          </a:prstGeom>
          <a:noFill/>
        </p:spPr>
      </p:pic>
      <p:sp>
        <p:nvSpPr>
          <p:cNvPr id="6" name="Rectangle 5"/>
          <p:cNvSpPr/>
          <p:nvPr/>
        </p:nvSpPr>
        <p:spPr>
          <a:xfrm>
            <a:off x="5663953" y="1052736"/>
            <a:ext cx="3717177" cy="923330"/>
          </a:xfrm>
          <a:prstGeom prst="rect">
            <a:avLst/>
          </a:prstGeom>
          <a:noFill/>
        </p:spPr>
        <p:txBody>
          <a:bodyPr wrap="square" lIns="91440" tIns="45720" rIns="91440" bIns="45720">
            <a:spAutoFit/>
          </a:bodyPr>
          <a:lstStyle/>
          <a:p>
            <a:pPr algn="ctr"/>
            <a:r>
              <a:rPr lang="fr-FR" sz="5400" b="1" dirty="0">
                <a:ln w="19050">
                  <a:solidFill>
                    <a:srgbClr val="4F271C">
                      <a:tint val="1000"/>
                    </a:srgbClr>
                  </a:solidFill>
                  <a:prstDash val="solid"/>
                </a:ln>
                <a:solidFill>
                  <a:srgbClr val="C32D2E"/>
                </a:solidFill>
                <a:effectLst>
                  <a:outerShdw blurRad="50000" dist="50800" dir="7500000" algn="tl">
                    <a:srgbClr val="000000">
                      <a:shade val="5000"/>
                      <a:alpha val="35000"/>
                    </a:srgbClr>
                  </a:outerShdw>
                </a:effectLst>
                <a:latin typeface="Century Schoolbook"/>
              </a:rPr>
              <a:t>paranoïa</a:t>
            </a:r>
          </a:p>
        </p:txBody>
      </p:sp>
      <p:sp>
        <p:nvSpPr>
          <p:cNvPr id="7" name="Rectangle 6"/>
          <p:cNvSpPr/>
          <p:nvPr/>
        </p:nvSpPr>
        <p:spPr>
          <a:xfrm>
            <a:off x="4943872" y="4365104"/>
            <a:ext cx="53463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spc="50" dirty="0">
                <a:ln w="11430"/>
                <a:gradFill>
                  <a:gsLst>
                    <a:gs pos="25000">
                      <a:srgbClr val="FEB80A">
                        <a:satMod val="155000"/>
                      </a:srgbClr>
                    </a:gs>
                    <a:gs pos="100000">
                      <a:srgbClr val="FEB80A">
                        <a:shade val="45000"/>
                        <a:satMod val="165000"/>
                      </a:srgbClr>
                    </a:gs>
                  </a:gsLst>
                  <a:lin ang="5400000"/>
                </a:gradFill>
                <a:effectLst>
                  <a:outerShdw blurRad="76200" dist="50800" dir="5400000" algn="tl" rotWithShape="0">
                    <a:srgbClr val="000000">
                      <a:alpha val="65000"/>
                    </a:srgbClr>
                  </a:outerShdw>
                </a:effectLst>
                <a:latin typeface="Century Schoolbook"/>
              </a:rPr>
              <a:t>schizophrénie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3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p:cTn id="17" dur="2000" fill="hold"/>
                                        <p:tgtEl>
                                          <p:spTgt spid="3076"/>
                                        </p:tgtEl>
                                        <p:attrNameLst>
                                          <p:attrName>ppt_w</p:attrName>
                                        </p:attrNameLst>
                                      </p:cBhvr>
                                      <p:tavLst>
                                        <p:tav tm="0">
                                          <p:val>
                                            <p:strVal val="#ppt_w*2.5"/>
                                          </p:val>
                                        </p:tav>
                                        <p:tav tm="100000">
                                          <p:val>
                                            <p:strVal val="#ppt_w"/>
                                          </p:val>
                                        </p:tav>
                                      </p:tavLst>
                                    </p:anim>
                                    <p:anim calcmode="lin" valueType="num">
                                      <p:cBhvr>
                                        <p:cTn id="18" dur="2000" fill="hold"/>
                                        <p:tgtEl>
                                          <p:spTgt spid="3076"/>
                                        </p:tgtEl>
                                        <p:attrNameLst>
                                          <p:attrName>ppt_h</p:attrName>
                                        </p:attrNameLst>
                                      </p:cBhvr>
                                      <p:tavLst>
                                        <p:tav tm="0">
                                          <p:val>
                                            <p:strVal val="#ppt_h*0.01"/>
                                          </p:val>
                                        </p:tav>
                                        <p:tav tm="100000">
                                          <p:val>
                                            <p:strVal val="#ppt_h"/>
                                          </p:val>
                                        </p:tav>
                                      </p:tavLst>
                                    </p:anim>
                                    <p:anim calcmode="lin" valueType="num">
                                      <p:cBhvr>
                                        <p:cTn id="19" dur="2000" fill="hold"/>
                                        <p:tgtEl>
                                          <p:spTgt spid="3076"/>
                                        </p:tgtEl>
                                        <p:attrNameLst>
                                          <p:attrName>ppt_x</p:attrName>
                                        </p:attrNameLst>
                                      </p:cBhvr>
                                      <p:tavLst>
                                        <p:tav tm="0">
                                          <p:val>
                                            <p:strVal val="#ppt_x"/>
                                          </p:val>
                                        </p:tav>
                                        <p:tav tm="100000">
                                          <p:val>
                                            <p:strVal val="#ppt_x"/>
                                          </p:val>
                                        </p:tav>
                                      </p:tavLst>
                                    </p:anim>
                                    <p:anim calcmode="lin" valueType="num">
                                      <p:cBhvr>
                                        <p:cTn id="20" dur="2000" fill="hold"/>
                                        <p:tgtEl>
                                          <p:spTgt spid="3076"/>
                                        </p:tgtEl>
                                        <p:attrNameLst>
                                          <p:attrName>ppt_y</p:attrName>
                                        </p:attrNameLst>
                                      </p:cBhvr>
                                      <p:tavLst>
                                        <p:tav tm="0">
                                          <p:val>
                                            <p:strVal val="#ppt_h+1"/>
                                          </p:val>
                                        </p:tav>
                                        <p:tav tm="100000">
                                          <p:val>
                                            <p:strVal val="#ppt_y"/>
                                          </p:val>
                                        </p:tav>
                                      </p:tavLst>
                                    </p:anim>
                                    <p:animEffect transition="in" filter="fade">
                                      <p:cBhvr>
                                        <p:cTn id="21" dur="2000"/>
                                        <p:tgtEl>
                                          <p:spTgt spid="307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7467600" cy="562074"/>
          </a:xfrm>
        </p:spPr>
        <p:txBody>
          <a:bodyPr/>
          <a:lstStyle/>
          <a:p>
            <a:r>
              <a:rPr lang="fr-FR" dirty="0"/>
              <a:t>Les troubles de la personnalité</a:t>
            </a:r>
          </a:p>
        </p:txBody>
      </p:sp>
      <p:pic>
        <p:nvPicPr>
          <p:cNvPr id="1026" name="Picture 2" descr="C:\Users\seb et claire\Documents\etat-limite-borderline.jpg"/>
          <p:cNvPicPr>
            <a:picLocks noGrp="1" noChangeAspect="1" noChangeArrowheads="1"/>
          </p:cNvPicPr>
          <p:nvPr>
            <p:ph sz="quarter" idx="1"/>
          </p:nvPr>
        </p:nvPicPr>
        <p:blipFill>
          <a:blip r:embed="rId2" cstate="print"/>
          <a:srcRect/>
          <a:stretch>
            <a:fillRect/>
          </a:stretch>
        </p:blipFill>
        <p:spPr bwMode="auto">
          <a:xfrm>
            <a:off x="2135561" y="980729"/>
            <a:ext cx="2894123" cy="2448272"/>
          </a:xfrm>
          <a:prstGeom prst="rect">
            <a:avLst/>
          </a:prstGeom>
          <a:noFill/>
        </p:spPr>
      </p:pic>
      <p:pic>
        <p:nvPicPr>
          <p:cNvPr id="2050" name="Picture 2" descr="RÃ©sultat de recherche d'images pour &quot;borderline&quot;"/>
          <p:cNvPicPr>
            <a:picLocks noChangeAspect="1" noChangeArrowheads="1"/>
          </p:cNvPicPr>
          <p:nvPr/>
        </p:nvPicPr>
        <p:blipFill>
          <a:blip r:embed="rId3" cstate="print"/>
          <a:srcRect/>
          <a:stretch>
            <a:fillRect/>
          </a:stretch>
        </p:blipFill>
        <p:spPr bwMode="auto">
          <a:xfrm>
            <a:off x="6600056" y="908720"/>
            <a:ext cx="3429000" cy="4572000"/>
          </a:xfrm>
          <a:prstGeom prst="rect">
            <a:avLst/>
          </a:prstGeom>
          <a:noFill/>
        </p:spPr>
      </p:pic>
      <p:pic>
        <p:nvPicPr>
          <p:cNvPr id="1028" name="Picture 4" descr="RÃ©sultat de recherche d'images pour &quot;etat limite&quot;"/>
          <p:cNvPicPr>
            <a:picLocks noChangeAspect="1" noChangeArrowheads="1"/>
          </p:cNvPicPr>
          <p:nvPr/>
        </p:nvPicPr>
        <p:blipFill>
          <a:blip r:embed="rId4" cstate="print"/>
          <a:srcRect/>
          <a:stretch>
            <a:fillRect/>
          </a:stretch>
        </p:blipFill>
        <p:spPr bwMode="auto">
          <a:xfrm>
            <a:off x="4079777" y="3284984"/>
            <a:ext cx="2297595" cy="3284984"/>
          </a:xfrm>
          <a:prstGeom prst="rect">
            <a:avLst/>
          </a:prstGeom>
          <a:noFill/>
        </p:spPr>
      </p:pic>
      <p:sp>
        <p:nvSpPr>
          <p:cNvPr id="7" name="Rectangle 6"/>
          <p:cNvSpPr/>
          <p:nvPr/>
        </p:nvSpPr>
        <p:spPr>
          <a:xfrm>
            <a:off x="1521678" y="2564904"/>
            <a:ext cx="9326851" cy="2123658"/>
          </a:xfrm>
          <a:prstGeom prst="rect">
            <a:avLst/>
          </a:prstGeom>
          <a:noFill/>
        </p:spPr>
        <p:txBody>
          <a:bodyPr wrap="square" lIns="91440" tIns="45720" rIns="91440" bIns="45720">
            <a:spAutoFit/>
          </a:bodyPr>
          <a:lstStyle/>
          <a:p>
            <a:pPr algn="ctr"/>
            <a:r>
              <a:rPr lang="fr-FR"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entury Schoolbook"/>
              </a:rPr>
              <a:t>Borderline </a:t>
            </a:r>
          </a:p>
          <a:p>
            <a:pPr algn="ctr"/>
            <a:r>
              <a:rPr lang="fr-FR"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entury Schoolbook"/>
              </a:rPr>
              <a:t>ou état-limite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3000" fill="hold"/>
                                        <p:tgtEl>
                                          <p:spTgt spid="2050"/>
                                        </p:tgtEl>
                                        <p:attrNameLst>
                                          <p:attrName>ppt_x</p:attrName>
                                        </p:attrNameLst>
                                      </p:cBhvr>
                                      <p:tavLst>
                                        <p:tav tm="0">
                                          <p:val>
                                            <p:strVal val="#ppt_x"/>
                                          </p:val>
                                        </p:tav>
                                        <p:tav tm="100000">
                                          <p:val>
                                            <p:strVal val="#ppt_x"/>
                                          </p:val>
                                        </p:tav>
                                      </p:tavLst>
                                    </p:anim>
                                    <p:anim calcmode="lin" valueType="num">
                                      <p:cBhvr additive="base">
                                        <p:cTn id="14" dur="3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2000" fill="hold"/>
                                        <p:tgtEl>
                                          <p:spTgt spid="1028"/>
                                        </p:tgtEl>
                                        <p:attrNameLst>
                                          <p:attrName>ppt_w</p:attrName>
                                        </p:attrNameLst>
                                      </p:cBhvr>
                                      <p:tavLst>
                                        <p:tav tm="0">
                                          <p:val>
                                            <p:strVal val="#ppt_w*2.5"/>
                                          </p:val>
                                        </p:tav>
                                        <p:tav tm="100000">
                                          <p:val>
                                            <p:strVal val="#ppt_w"/>
                                          </p:val>
                                        </p:tav>
                                      </p:tavLst>
                                    </p:anim>
                                    <p:anim calcmode="lin" valueType="num">
                                      <p:cBhvr>
                                        <p:cTn id="20" dur="2000" fill="hold"/>
                                        <p:tgtEl>
                                          <p:spTgt spid="1028"/>
                                        </p:tgtEl>
                                        <p:attrNameLst>
                                          <p:attrName>ppt_h</p:attrName>
                                        </p:attrNameLst>
                                      </p:cBhvr>
                                      <p:tavLst>
                                        <p:tav tm="0">
                                          <p:val>
                                            <p:strVal val="#ppt_h*0.01"/>
                                          </p:val>
                                        </p:tav>
                                        <p:tav tm="100000">
                                          <p:val>
                                            <p:strVal val="#ppt_h"/>
                                          </p:val>
                                        </p:tav>
                                      </p:tavLst>
                                    </p:anim>
                                    <p:anim calcmode="lin" valueType="num">
                                      <p:cBhvr>
                                        <p:cTn id="21" dur="2000" fill="hold"/>
                                        <p:tgtEl>
                                          <p:spTgt spid="1028"/>
                                        </p:tgtEl>
                                        <p:attrNameLst>
                                          <p:attrName>ppt_x</p:attrName>
                                        </p:attrNameLst>
                                      </p:cBhvr>
                                      <p:tavLst>
                                        <p:tav tm="0">
                                          <p:val>
                                            <p:strVal val="#ppt_x"/>
                                          </p:val>
                                        </p:tav>
                                        <p:tav tm="100000">
                                          <p:val>
                                            <p:strVal val="#ppt_x"/>
                                          </p:val>
                                        </p:tav>
                                      </p:tavLst>
                                    </p:anim>
                                    <p:anim calcmode="lin" valueType="num">
                                      <p:cBhvr>
                                        <p:cTn id="22" dur="2000" fill="hold"/>
                                        <p:tgtEl>
                                          <p:spTgt spid="1028"/>
                                        </p:tgtEl>
                                        <p:attrNameLst>
                                          <p:attrName>ppt_y</p:attrName>
                                        </p:attrNameLst>
                                      </p:cBhvr>
                                      <p:tavLst>
                                        <p:tav tm="0">
                                          <p:val>
                                            <p:strVal val="#ppt_h+1"/>
                                          </p:val>
                                        </p:tav>
                                        <p:tav tm="100000">
                                          <p:val>
                                            <p:strVal val="#ppt_y"/>
                                          </p:val>
                                        </p:tav>
                                      </p:tavLst>
                                    </p:anim>
                                    <p:animEffect transition="in" filter="fade">
                                      <p:cBhvr>
                                        <p:cTn id="23" dur="20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7467600" cy="562074"/>
          </a:xfrm>
        </p:spPr>
        <p:txBody>
          <a:bodyPr/>
          <a:lstStyle/>
          <a:p>
            <a:r>
              <a:rPr lang="fr-FR" dirty="0"/>
              <a:t>Les addictions avec produit</a:t>
            </a: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135560" y="2780928"/>
            <a:ext cx="2523810" cy="1809524"/>
          </a:xfrm>
          <a:prstGeom prst="rect">
            <a:avLst/>
          </a:prstGeom>
          <a:noFill/>
          <a:ln w="9525">
            <a:noFill/>
            <a:miter lim="800000"/>
            <a:headEnd/>
            <a:tailEnd/>
          </a:ln>
        </p:spPr>
      </p:pic>
      <p:pic>
        <p:nvPicPr>
          <p:cNvPr id="2052" name="Picture 4" descr="RÃ©sultat de recherche d'images pour &quot;cannabis dependance&quot;"/>
          <p:cNvPicPr>
            <a:picLocks noChangeAspect="1" noChangeArrowheads="1"/>
          </p:cNvPicPr>
          <p:nvPr/>
        </p:nvPicPr>
        <p:blipFill>
          <a:blip r:embed="rId3" cstate="print"/>
          <a:srcRect/>
          <a:stretch>
            <a:fillRect/>
          </a:stretch>
        </p:blipFill>
        <p:spPr bwMode="auto">
          <a:xfrm>
            <a:off x="4871864" y="2060848"/>
            <a:ext cx="2213886" cy="3096344"/>
          </a:xfrm>
          <a:prstGeom prst="rect">
            <a:avLst/>
          </a:prstGeom>
          <a:noFill/>
        </p:spPr>
      </p:pic>
      <p:pic>
        <p:nvPicPr>
          <p:cNvPr id="2054" name="Picture 6" descr="RÃ©sultat de recherche d'images pour &quot;drogues dures&quot;"/>
          <p:cNvPicPr>
            <a:picLocks noChangeAspect="1" noChangeArrowheads="1"/>
          </p:cNvPicPr>
          <p:nvPr/>
        </p:nvPicPr>
        <p:blipFill>
          <a:blip r:embed="rId4" cstate="print"/>
          <a:srcRect/>
          <a:stretch>
            <a:fillRect/>
          </a:stretch>
        </p:blipFill>
        <p:spPr bwMode="auto">
          <a:xfrm>
            <a:off x="7392145" y="2852936"/>
            <a:ext cx="2619375" cy="1743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0" fill="hold"/>
                                        <p:tgtEl>
                                          <p:spTgt spid="2052"/>
                                        </p:tgtEl>
                                        <p:attrNameLst>
                                          <p:attrName>ppt_x</p:attrName>
                                        </p:attrNameLst>
                                      </p:cBhvr>
                                      <p:tavLst>
                                        <p:tav tm="0">
                                          <p:val>
                                            <p:strVal val="#ppt_x"/>
                                          </p:val>
                                        </p:tav>
                                        <p:tav tm="100000">
                                          <p:val>
                                            <p:strVal val="#ppt_x"/>
                                          </p:val>
                                        </p:tav>
                                      </p:tavLst>
                                    </p:anim>
                                    <p:anim calcmode="lin" valueType="num">
                                      <p:cBhvr additive="base">
                                        <p:cTn id="12" dur="5000" fill="hold"/>
                                        <p:tgtEl>
                                          <p:spTgt spid="2052"/>
                                        </p:tgtEl>
                                        <p:attrNameLst>
                                          <p:attrName>ppt_y</p:attrName>
                                        </p:attrNameLst>
                                      </p:cBhvr>
                                      <p:tavLst>
                                        <p:tav tm="0">
                                          <p:val>
                                            <p:strVal val="1+#ppt_h/2"/>
                                          </p:val>
                                        </p:tav>
                                        <p:tav tm="100000">
                                          <p:val>
                                            <p:strVal val="#ppt_y"/>
                                          </p:val>
                                        </p:tav>
                                      </p:tavLst>
                                    </p:anim>
                                  </p:childTnLst>
                                </p:cTn>
                              </p:par>
                              <p:par>
                                <p:cTn id="13" presetID="7" presetClass="entr" presetSubtype="2"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 calcmode="lin" valueType="num">
                                      <p:cBhvr additive="base">
                                        <p:cTn id="15" dur="5000" fill="hold"/>
                                        <p:tgtEl>
                                          <p:spTgt spid="2054"/>
                                        </p:tgtEl>
                                        <p:attrNameLst>
                                          <p:attrName>ppt_x</p:attrName>
                                        </p:attrNameLst>
                                      </p:cBhvr>
                                      <p:tavLst>
                                        <p:tav tm="0">
                                          <p:val>
                                            <p:strVal val="1+#ppt_w/2"/>
                                          </p:val>
                                        </p:tav>
                                        <p:tav tm="100000">
                                          <p:val>
                                            <p:strVal val="#ppt_x"/>
                                          </p:val>
                                        </p:tav>
                                      </p:tavLst>
                                    </p:anim>
                                    <p:anim calcmode="lin" valueType="num">
                                      <p:cBhvr additive="base">
                                        <p:cTn id="16" dur="5000" fill="hold"/>
                                        <p:tgtEl>
                                          <p:spTgt spid="20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7467600" cy="634082"/>
          </a:xfrm>
        </p:spPr>
        <p:txBody>
          <a:bodyPr/>
          <a:lstStyle/>
          <a:p>
            <a:r>
              <a:rPr lang="fr-FR" dirty="0"/>
              <a:t>Les addictions sans produit</a:t>
            </a:r>
          </a:p>
        </p:txBody>
      </p:sp>
      <p:pic>
        <p:nvPicPr>
          <p:cNvPr id="4" name="Picture 8" descr="http://www.addiction-hypnose-pnl.fr/s/cc_images/cache_16095637.jpeg?t=1496566366"/>
          <p:cNvPicPr>
            <a:picLocks noGrp="1" noChangeAspect="1" noChangeArrowheads="1"/>
          </p:cNvPicPr>
          <p:nvPr>
            <p:ph sz="quarter" idx="1"/>
          </p:nvPr>
        </p:nvPicPr>
        <p:blipFill>
          <a:blip r:embed="rId2" cstate="print"/>
          <a:srcRect/>
          <a:stretch>
            <a:fillRect/>
          </a:stretch>
        </p:blipFill>
        <p:spPr bwMode="auto">
          <a:xfrm>
            <a:off x="2114758" y="1365716"/>
            <a:ext cx="3333171" cy="2207300"/>
          </a:xfrm>
          <a:prstGeom prst="rect">
            <a:avLst/>
          </a:prstGeom>
          <a:noFill/>
        </p:spPr>
      </p:pic>
      <p:pic>
        <p:nvPicPr>
          <p:cNvPr id="5" name="Picture 10" descr="Image associÃ©e"/>
          <p:cNvPicPr>
            <a:picLocks noChangeAspect="1" noChangeArrowheads="1"/>
          </p:cNvPicPr>
          <p:nvPr/>
        </p:nvPicPr>
        <p:blipFill>
          <a:blip r:embed="rId3" cstate="print"/>
          <a:srcRect/>
          <a:stretch>
            <a:fillRect/>
          </a:stretch>
        </p:blipFill>
        <p:spPr bwMode="auto">
          <a:xfrm>
            <a:off x="6168008" y="1052736"/>
            <a:ext cx="3771485" cy="2129064"/>
          </a:xfrm>
          <a:prstGeom prst="rect">
            <a:avLst/>
          </a:prstGeom>
          <a:noFill/>
        </p:spPr>
      </p:pic>
      <p:pic>
        <p:nvPicPr>
          <p:cNvPr id="24578" name="Picture 2" descr="RÃ©sultat de recherche d'images pour &quot;anorexie mentale&quot;"/>
          <p:cNvPicPr>
            <a:picLocks noChangeAspect="1" noChangeArrowheads="1"/>
          </p:cNvPicPr>
          <p:nvPr/>
        </p:nvPicPr>
        <p:blipFill>
          <a:blip r:embed="rId4" cstate="print"/>
          <a:srcRect/>
          <a:stretch>
            <a:fillRect/>
          </a:stretch>
        </p:blipFill>
        <p:spPr bwMode="auto">
          <a:xfrm>
            <a:off x="2423592" y="4005064"/>
            <a:ext cx="2808312" cy="2160240"/>
          </a:xfrm>
          <a:prstGeom prst="rect">
            <a:avLst/>
          </a:prstGeom>
          <a:noFill/>
        </p:spPr>
      </p:pic>
      <p:pic>
        <p:nvPicPr>
          <p:cNvPr id="24580" name="Picture 4" descr="RÃ©sultat de recherche d'images pour &quot;addiction sport&quot;"/>
          <p:cNvPicPr>
            <a:picLocks noChangeAspect="1" noChangeArrowheads="1"/>
          </p:cNvPicPr>
          <p:nvPr/>
        </p:nvPicPr>
        <p:blipFill>
          <a:blip r:embed="rId5" cstate="print"/>
          <a:srcRect/>
          <a:stretch>
            <a:fillRect/>
          </a:stretch>
        </p:blipFill>
        <p:spPr bwMode="auto">
          <a:xfrm>
            <a:off x="5951984" y="3688230"/>
            <a:ext cx="3528392" cy="23993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24578"/>
                                        </p:tgtEl>
                                        <p:attrNameLst>
                                          <p:attrName>style.visibility</p:attrName>
                                        </p:attrNameLst>
                                      </p:cBhvr>
                                      <p:to>
                                        <p:strVal val="visible"/>
                                      </p:to>
                                    </p:set>
                                    <p:anim calcmode="lin" valueType="num">
                                      <p:cBhvr>
                                        <p:cTn id="41" dur="2000" fill="hold"/>
                                        <p:tgtEl>
                                          <p:spTgt spid="24578"/>
                                        </p:tgtEl>
                                        <p:attrNameLst>
                                          <p:attrName>ppt_w</p:attrName>
                                        </p:attrNameLst>
                                      </p:cBhvr>
                                      <p:tavLst>
                                        <p:tav tm="0">
                                          <p:val>
                                            <p:fltVal val="0"/>
                                          </p:val>
                                        </p:tav>
                                        <p:tav tm="100000">
                                          <p:val>
                                            <p:strVal val="#ppt_w"/>
                                          </p:val>
                                        </p:tav>
                                      </p:tavLst>
                                    </p:anim>
                                    <p:anim calcmode="lin" valueType="num">
                                      <p:cBhvr>
                                        <p:cTn id="42" dur="2000" fill="hold"/>
                                        <p:tgtEl>
                                          <p:spTgt spid="24578"/>
                                        </p:tgtEl>
                                        <p:attrNameLst>
                                          <p:attrName>ppt_h</p:attrName>
                                        </p:attrNameLst>
                                      </p:cBhvr>
                                      <p:tavLst>
                                        <p:tav tm="0">
                                          <p:val>
                                            <p:fltVal val="0"/>
                                          </p:val>
                                        </p:tav>
                                        <p:tav tm="100000">
                                          <p:val>
                                            <p:strVal val="#ppt_h"/>
                                          </p:val>
                                        </p:tav>
                                      </p:tavLst>
                                    </p:anim>
                                    <p:anim calcmode="lin" valueType="num">
                                      <p:cBhvr>
                                        <p:cTn id="43" dur="2000" fill="hold"/>
                                        <p:tgtEl>
                                          <p:spTgt spid="24578"/>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245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9" presetClass="entr" presetSubtype="10" fill="hold" nodeType="clickEffect">
                                  <p:stCondLst>
                                    <p:cond delay="0"/>
                                  </p:stCondLst>
                                  <p:childTnLst>
                                    <p:set>
                                      <p:cBhvr>
                                        <p:cTn id="48" dur="1" fill="hold">
                                          <p:stCondLst>
                                            <p:cond delay="0"/>
                                          </p:stCondLst>
                                        </p:cTn>
                                        <p:tgtEl>
                                          <p:spTgt spid="24580"/>
                                        </p:tgtEl>
                                        <p:attrNameLst>
                                          <p:attrName>style.visibility</p:attrName>
                                        </p:attrNameLst>
                                      </p:cBhvr>
                                      <p:to>
                                        <p:strVal val="visible"/>
                                      </p:to>
                                    </p:set>
                                    <p:anim calcmode="lin" valueType="num">
                                      <p:cBhvr>
                                        <p:cTn id="49" dur="5000" fill="hold"/>
                                        <p:tgtEl>
                                          <p:spTgt spid="24580"/>
                                        </p:tgtEl>
                                        <p:attrNameLst>
                                          <p:attrName>ppt_w</p:attrName>
                                        </p:attrNameLst>
                                      </p:cBhvr>
                                      <p:tavLst>
                                        <p:tav tm="0" fmla="#ppt_w*sin(2.5*pi*$)">
                                          <p:val>
                                            <p:fltVal val="0"/>
                                          </p:val>
                                        </p:tav>
                                        <p:tav tm="100000">
                                          <p:val>
                                            <p:fltVal val="1"/>
                                          </p:val>
                                        </p:tav>
                                      </p:tavLst>
                                    </p:anim>
                                    <p:anim calcmode="lin" valueType="num">
                                      <p:cBhvr>
                                        <p:cTn id="50" dur="5000" fill="hold"/>
                                        <p:tgtEl>
                                          <p:spTgt spid="245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handicap psychique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7467600" cy="706090"/>
          </a:xfrm>
        </p:spPr>
        <p:txBody>
          <a:bodyPr/>
          <a:lstStyle/>
          <a:p>
            <a:r>
              <a:rPr lang="fr-FR" b="1" u="sng" dirty="0"/>
              <a:t>Le handicap psychique:</a:t>
            </a:r>
          </a:p>
        </p:txBody>
      </p:sp>
      <p:sp>
        <p:nvSpPr>
          <p:cNvPr id="3" name="Espace réservé du contenu 2"/>
          <p:cNvSpPr>
            <a:spLocks noGrp="1"/>
          </p:cNvSpPr>
          <p:nvPr>
            <p:ph sz="quarter" idx="1"/>
          </p:nvPr>
        </p:nvSpPr>
        <p:spPr>
          <a:xfrm>
            <a:off x="1981200" y="1196752"/>
            <a:ext cx="7467600" cy="5277200"/>
          </a:xfrm>
        </p:spPr>
        <p:txBody>
          <a:bodyPr>
            <a:normAutofit/>
          </a:bodyPr>
          <a:lstStyle/>
          <a:p>
            <a:r>
              <a:rPr lang="fr-FR" dirty="0"/>
              <a:t>Notion retenue dans la loi du 11 février 2005 dite loi sur le handicap</a:t>
            </a:r>
          </a:p>
          <a:p>
            <a:r>
              <a:rPr lang="fr-FR" dirty="0"/>
              <a:t>« constitue un handicap, au sens de la présente loi, toute </a:t>
            </a:r>
            <a:r>
              <a:rPr lang="fr-FR" b="1" dirty="0"/>
              <a:t>limitation d’activités </a:t>
            </a:r>
            <a:r>
              <a:rPr lang="fr-FR" dirty="0"/>
              <a:t>ou restriction de participation à la vie en société subie dans son environnement par une personne en raison d’une </a:t>
            </a:r>
            <a:r>
              <a:rPr lang="fr-FR" b="1" dirty="0"/>
              <a:t>altération</a:t>
            </a:r>
            <a:r>
              <a:rPr lang="fr-FR" dirty="0"/>
              <a:t> substantielle, </a:t>
            </a:r>
            <a:r>
              <a:rPr lang="fr-FR" b="1" dirty="0"/>
              <a:t>durable ou définitive d’une ou plusieurs fonctions</a:t>
            </a:r>
            <a:r>
              <a:rPr lang="fr-FR" dirty="0"/>
              <a:t> physiques, sensorielles, mentales, cognitives ou psychiques, d’un </a:t>
            </a:r>
            <a:r>
              <a:rPr lang="fr-FR" dirty="0" err="1"/>
              <a:t>polyhandicap</a:t>
            </a:r>
            <a:r>
              <a:rPr lang="fr-FR" dirty="0"/>
              <a:t> ou d’un trouble de santé invalidant »</a:t>
            </a:r>
          </a:p>
          <a:p>
            <a:r>
              <a:rPr lang="fr-FR" sz="2800" b="1" dirty="0">
                <a:sym typeface="Wingdings" pitchFamily="2" charset="2"/>
              </a:rPr>
              <a:t> handicap psychique ≠ handicap mental ≠ handicap cognitif</a:t>
            </a:r>
            <a:endParaRPr lang="fr-FR" sz="2800" b="1" dirty="0"/>
          </a:p>
          <a:p>
            <a:pPr>
              <a:buNone/>
            </a:pP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99D8A-DFAE-4D57-87CC-B8322F5DFAFF}"/>
              </a:ext>
            </a:extLst>
          </p:cNvPr>
          <p:cNvSpPr>
            <a:spLocks noGrp="1"/>
          </p:cNvSpPr>
          <p:nvPr>
            <p:ph type="title"/>
          </p:nvPr>
        </p:nvSpPr>
        <p:spPr/>
        <p:txBody>
          <a:bodyPr/>
          <a:lstStyle/>
          <a:p>
            <a:r>
              <a:rPr lang="fr-FR" dirty="0"/>
              <a:t>Laurent RUBIO, Médecin du Sport</a:t>
            </a:r>
          </a:p>
        </p:txBody>
      </p:sp>
      <p:sp>
        <p:nvSpPr>
          <p:cNvPr id="3" name="Espace réservé du contenu 2">
            <a:extLst>
              <a:ext uri="{FF2B5EF4-FFF2-40B4-BE49-F238E27FC236}">
                <a16:creationId xmlns:a16="http://schemas.microsoft.com/office/drawing/2014/main" id="{82EFEB18-0EDC-41F5-A235-E0C09B05E462}"/>
              </a:ext>
            </a:extLst>
          </p:cNvPr>
          <p:cNvSpPr>
            <a:spLocks noGrp="1"/>
          </p:cNvSpPr>
          <p:nvPr>
            <p:ph idx="1"/>
          </p:nvPr>
        </p:nvSpPr>
        <p:spPr/>
        <p:txBody>
          <a:bodyPr>
            <a:normAutofit fontScale="70000" lnSpcReduction="20000"/>
          </a:bodyPr>
          <a:lstStyle/>
          <a:p>
            <a:pPr marL="0" indent="0" algn="ctr">
              <a:lnSpc>
                <a:spcPct val="150000"/>
              </a:lnSpc>
              <a:buNone/>
            </a:pPr>
            <a:r>
              <a:rPr lang="fr-FR" sz="3600" dirty="0"/>
              <a:t>HISTORIQUE DE </a:t>
            </a:r>
          </a:p>
          <a:p>
            <a:pPr marL="0" indent="0" algn="ctr">
              <a:lnSpc>
                <a:spcPct val="150000"/>
              </a:lnSpc>
              <a:buNone/>
            </a:pPr>
            <a:r>
              <a:rPr lang="fr-FR" sz="3600" dirty="0"/>
              <a:t>LA FÉDÉRATION FRANCAISE SPORT ADAPTÉ  ET </a:t>
            </a:r>
          </a:p>
          <a:p>
            <a:pPr marL="0" indent="0" algn="ctr">
              <a:lnSpc>
                <a:spcPct val="150000"/>
              </a:lnSpc>
              <a:buNone/>
            </a:pPr>
            <a:r>
              <a:rPr lang="fr-FR" sz="3600" dirty="0"/>
              <a:t>DE L’ATTRIBUTION DE LA DÉLÉGATION POUR LE PUBLIC </a:t>
            </a:r>
          </a:p>
          <a:p>
            <a:pPr marL="0" indent="0" algn="ctr">
              <a:lnSpc>
                <a:spcPct val="150000"/>
              </a:lnSpc>
              <a:buNone/>
            </a:pPr>
            <a:r>
              <a:rPr lang="fr-FR" sz="3600" dirty="0"/>
              <a:t>EN SITUATION DE HANDICAP PSYCHIQUE A LA FFSA (2008)</a:t>
            </a:r>
          </a:p>
          <a:p>
            <a:pPr marL="0" indent="0" algn="ctr">
              <a:lnSpc>
                <a:spcPct val="150000"/>
              </a:lnSpc>
              <a:buNone/>
            </a:pPr>
            <a:r>
              <a:rPr lang="fr-FR" sz="3600" dirty="0"/>
              <a:t>-</a:t>
            </a:r>
          </a:p>
          <a:p>
            <a:pPr marL="0" indent="0" algn="ctr">
              <a:lnSpc>
                <a:spcPct val="150000"/>
              </a:lnSpc>
              <a:buNone/>
            </a:pPr>
            <a:r>
              <a:rPr lang="fr-FR" sz="3600" dirty="0"/>
              <a:t>ÉVOLUTION DU SECTEUR SPORT </a:t>
            </a:r>
          </a:p>
          <a:p>
            <a:pPr marL="0" indent="0" algn="ctr">
              <a:lnSpc>
                <a:spcPct val="150000"/>
              </a:lnSpc>
              <a:buNone/>
            </a:pPr>
            <a:r>
              <a:rPr lang="fr-FR" sz="3600" dirty="0"/>
              <a:t>AU SEIN DE LA FFSA</a:t>
            </a:r>
          </a:p>
        </p:txBody>
      </p:sp>
    </p:spTree>
    <p:extLst>
      <p:ext uri="{BB962C8B-B14F-4D97-AF65-F5344CB8AC3E}">
        <p14:creationId xmlns:p14="http://schemas.microsoft.com/office/powerpoint/2010/main" val="1197060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1"/>
          </p:nvPr>
        </p:nvGraphicFramePr>
        <p:xfrm>
          <a:off x="1991545" y="980729"/>
          <a:ext cx="7609205" cy="4032448"/>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gridCol w="3792781">
                  <a:extLst>
                    <a:ext uri="{9D8B030D-6E8A-4147-A177-3AD203B41FA5}">
                      <a16:colId xmlns:a16="http://schemas.microsoft.com/office/drawing/2014/main" val="20001"/>
                    </a:ext>
                  </a:extLst>
                </a:gridCol>
              </a:tblGrid>
              <a:tr h="509289">
                <a:tc>
                  <a:txBody>
                    <a:bodyPr/>
                    <a:lstStyle/>
                    <a:p>
                      <a:pPr algn="ctr"/>
                      <a:r>
                        <a:rPr lang="fr-FR" dirty="0"/>
                        <a:t>Handicap mental</a:t>
                      </a:r>
                    </a:p>
                  </a:txBody>
                  <a:tcPr/>
                </a:tc>
                <a:tc>
                  <a:txBody>
                    <a:bodyPr/>
                    <a:lstStyle/>
                    <a:p>
                      <a:pPr algn="ctr"/>
                      <a:r>
                        <a:rPr lang="fr-FR" dirty="0"/>
                        <a:t>Handicap psychique</a:t>
                      </a:r>
                    </a:p>
                  </a:txBody>
                  <a:tcPr/>
                </a:tc>
                <a:extLst>
                  <a:ext uri="{0D108BD9-81ED-4DB2-BD59-A6C34878D82A}">
                    <a16:rowId xmlns:a16="http://schemas.microsoft.com/office/drawing/2014/main" val="10000"/>
                  </a:ext>
                </a:extLst>
              </a:tr>
              <a:tr h="1255780">
                <a:tc>
                  <a:txBody>
                    <a:bodyPr/>
                    <a:lstStyle/>
                    <a:p>
                      <a:pPr algn="ctr"/>
                      <a:r>
                        <a:rPr lang="fr-FR" sz="1800" dirty="0">
                          <a:latin typeface="+mn-lt"/>
                        </a:rPr>
                        <a:t>Depuis</a:t>
                      </a:r>
                      <a:r>
                        <a:rPr lang="fr-FR" sz="1800" dirty="0"/>
                        <a:t> la naissance</a:t>
                      </a:r>
                    </a:p>
                    <a:p>
                      <a:pPr algn="ctr"/>
                      <a:r>
                        <a:rPr lang="fr-FR" sz="1800" dirty="0"/>
                        <a:t>(origine traumatique, génétique...)</a:t>
                      </a:r>
                    </a:p>
                  </a:txBody>
                  <a:tcPr/>
                </a:tc>
                <a:tc>
                  <a:txBody>
                    <a:bodyPr/>
                    <a:lstStyle/>
                    <a:p>
                      <a:pPr algn="ctr"/>
                      <a:r>
                        <a:rPr lang="fr-FR" dirty="0"/>
                        <a:t>Début âge adulte en général</a:t>
                      </a:r>
                    </a:p>
                    <a:p>
                      <a:pPr algn="ctr"/>
                      <a:r>
                        <a:rPr lang="fr-FR" dirty="0"/>
                        <a:t>(multifactoriel)</a:t>
                      </a:r>
                    </a:p>
                  </a:txBody>
                  <a:tcPr/>
                </a:tc>
                <a:extLst>
                  <a:ext uri="{0D108BD9-81ED-4DB2-BD59-A6C34878D82A}">
                    <a16:rowId xmlns:a16="http://schemas.microsoft.com/office/drawing/2014/main" val="10001"/>
                  </a:ext>
                </a:extLst>
              </a:tr>
              <a:tr h="509289">
                <a:tc>
                  <a:txBody>
                    <a:bodyPr/>
                    <a:lstStyle/>
                    <a:p>
                      <a:pPr algn="ctr"/>
                      <a:r>
                        <a:rPr lang="fr-FR" dirty="0"/>
                        <a:t>Évolution stable</a:t>
                      </a:r>
                    </a:p>
                  </a:txBody>
                  <a:tcPr/>
                </a:tc>
                <a:tc>
                  <a:txBody>
                    <a:bodyPr/>
                    <a:lstStyle/>
                    <a:p>
                      <a:pPr algn="ctr"/>
                      <a:r>
                        <a:rPr lang="fr-FR" dirty="0"/>
                        <a:t>Évolution fluctuante</a:t>
                      </a:r>
                    </a:p>
                  </a:txBody>
                  <a:tcPr/>
                </a:tc>
                <a:extLst>
                  <a:ext uri="{0D108BD9-81ED-4DB2-BD59-A6C34878D82A}">
                    <a16:rowId xmlns:a16="http://schemas.microsoft.com/office/drawing/2014/main" val="10002"/>
                  </a:ext>
                </a:extLst>
              </a:tr>
              <a:tr h="879045">
                <a:tc>
                  <a:txBody>
                    <a:bodyPr/>
                    <a:lstStyle/>
                    <a:p>
                      <a:pPr algn="ctr"/>
                      <a:r>
                        <a:rPr lang="fr-FR" dirty="0"/>
                        <a:t>Peu de médicaments</a:t>
                      </a:r>
                    </a:p>
                  </a:txBody>
                  <a:tcPr/>
                </a:tc>
                <a:tc>
                  <a:txBody>
                    <a:bodyPr/>
                    <a:lstStyle/>
                    <a:p>
                      <a:pPr algn="ctr"/>
                      <a:r>
                        <a:rPr lang="fr-FR" dirty="0"/>
                        <a:t>Médicaments en </a:t>
                      </a:r>
                      <a:r>
                        <a:rPr lang="fr-FR" dirty="0" err="1"/>
                        <a:t>gnl</a:t>
                      </a:r>
                      <a:r>
                        <a:rPr lang="fr-FR" dirty="0"/>
                        <a:t> indispensable</a:t>
                      </a:r>
                      <a:r>
                        <a:rPr lang="fr-FR" baseline="0" dirty="0"/>
                        <a:t> + </a:t>
                      </a:r>
                      <a:r>
                        <a:rPr lang="fr-FR" baseline="0" dirty="0" err="1"/>
                        <a:t>accompagnt</a:t>
                      </a:r>
                      <a:r>
                        <a:rPr lang="fr-FR" baseline="0" dirty="0"/>
                        <a:t> spé.</a:t>
                      </a:r>
                      <a:endParaRPr lang="fr-FR" dirty="0"/>
                    </a:p>
                  </a:txBody>
                  <a:tcPr/>
                </a:tc>
                <a:extLst>
                  <a:ext uri="{0D108BD9-81ED-4DB2-BD59-A6C34878D82A}">
                    <a16:rowId xmlns:a16="http://schemas.microsoft.com/office/drawing/2014/main" val="10003"/>
                  </a:ext>
                </a:extLst>
              </a:tr>
              <a:tr h="879045">
                <a:tc>
                  <a:txBody>
                    <a:bodyPr/>
                    <a:lstStyle/>
                    <a:p>
                      <a:pPr algn="ctr"/>
                      <a:r>
                        <a:rPr lang="fr-FR" baseline="0" dirty="0"/>
                        <a:t>Déficience intellectuelle</a:t>
                      </a:r>
                      <a:endParaRPr lang="fr-FR" dirty="0"/>
                    </a:p>
                  </a:txBody>
                  <a:tcPr/>
                </a:tc>
                <a:tc>
                  <a:txBody>
                    <a:bodyPr/>
                    <a:lstStyle/>
                    <a:p>
                      <a:pPr algn="ctr"/>
                      <a:r>
                        <a:rPr lang="fr-FR" dirty="0"/>
                        <a:t>Niveau intellectuel conservé ou peu altéré</a:t>
                      </a: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1919536" y="5229200"/>
            <a:ext cx="7704856" cy="923330"/>
          </a:xfrm>
          <a:prstGeom prst="rect">
            <a:avLst/>
          </a:prstGeom>
        </p:spPr>
        <p:txBody>
          <a:bodyPr wrap="square">
            <a:spAutoFit/>
          </a:bodyPr>
          <a:lstStyle/>
          <a:p>
            <a:pPr algn="ctr"/>
            <a:r>
              <a:rPr lang="fr-FR" dirty="0">
                <a:solidFill>
                  <a:prstClr val="black"/>
                </a:solidFill>
                <a:latin typeface="Century Schoolbook"/>
              </a:rPr>
              <a:t>Handicap cognitif: la définition de 2010 permet de différencier certaines maladies comme l’autisme, le syndrome Asperger, maladie d’</a:t>
            </a:r>
            <a:r>
              <a:rPr lang="fr-FR" dirty="0" err="1">
                <a:solidFill>
                  <a:prstClr val="black"/>
                </a:solidFill>
                <a:latin typeface="Century Schoolbook"/>
              </a:rPr>
              <a:t>Alz</a:t>
            </a:r>
            <a:r>
              <a:rPr lang="fr-FR" dirty="0">
                <a:solidFill>
                  <a:prstClr val="black"/>
                </a:solidFill>
                <a:latin typeface="Century Schoolbook"/>
              </a:rPr>
              <a:t>, maladie de Parkinson, la SEP…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60570"/>
            <a:ext cx="7467600" cy="490066"/>
          </a:xfrm>
        </p:spPr>
        <p:txBody>
          <a:bodyPr>
            <a:normAutofit fontScale="90000"/>
          </a:bodyPr>
          <a:lstStyle/>
          <a:p>
            <a:r>
              <a:rPr lang="fr-FR" b="1" u="sng" dirty="0"/>
              <a:t>Le handicap psychique:</a:t>
            </a:r>
            <a:endParaRPr lang="fr-FR" dirty="0"/>
          </a:p>
        </p:txBody>
      </p:sp>
      <p:sp>
        <p:nvSpPr>
          <p:cNvPr id="3" name="Espace réservé du contenu 2"/>
          <p:cNvSpPr>
            <a:spLocks noGrp="1"/>
          </p:cNvSpPr>
          <p:nvPr>
            <p:ph sz="quarter" idx="1"/>
          </p:nvPr>
        </p:nvSpPr>
        <p:spPr>
          <a:xfrm>
            <a:off x="1981200" y="836712"/>
            <a:ext cx="7643192" cy="5688632"/>
          </a:xfrm>
        </p:spPr>
        <p:txBody>
          <a:bodyPr>
            <a:normAutofit fontScale="47500" lnSpcReduction="20000"/>
          </a:bodyPr>
          <a:lstStyle/>
          <a:p>
            <a:r>
              <a:rPr lang="fr-FR" sz="3300" u="sng" dirty="0"/>
              <a:t>Définition</a:t>
            </a:r>
            <a:r>
              <a:rPr lang="fr-FR" sz="3300" dirty="0"/>
              <a:t>:</a:t>
            </a:r>
          </a:p>
          <a:p>
            <a:pPr marL="0" indent="0" algn="just">
              <a:buNone/>
            </a:pPr>
            <a:r>
              <a:rPr lang="fr-FR" sz="3300" dirty="0"/>
              <a:t>Déficit relationnel, des difficultés de concentration, une grande variabilité dans la possibilité d’utilisation des capacités alors que la personne garde des facultés intellectuelles normales.</a:t>
            </a:r>
          </a:p>
          <a:p>
            <a:pPr marL="0" indent="0" algn="just">
              <a:buNone/>
            </a:pPr>
            <a:endParaRPr lang="fr-FR" sz="3300" dirty="0"/>
          </a:p>
          <a:p>
            <a:pPr marL="0" indent="0" algn="just">
              <a:buNone/>
            </a:pPr>
            <a:r>
              <a:rPr lang="fr-FR" sz="3300" dirty="0"/>
              <a:t>Dans le HP, c’est l’organisation qui est en cause, comme: </a:t>
            </a:r>
            <a:r>
              <a:rPr lang="fr-FR" sz="3300" dirty="0" err="1"/>
              <a:t>org</a:t>
            </a:r>
            <a:r>
              <a:rPr lang="fr-FR" sz="3300" dirty="0"/>
              <a:t> du temps, anticipation des </a:t>
            </a:r>
            <a:r>
              <a:rPr lang="fr-FR" sz="3300" dirty="0" err="1"/>
              <a:t>csq</a:t>
            </a:r>
            <a:r>
              <a:rPr lang="fr-FR" sz="3300" dirty="0"/>
              <a:t> d’un acte, mémoriser, concevoir la réaction des autres…</a:t>
            </a:r>
          </a:p>
          <a:p>
            <a:pPr marL="0" indent="0" algn="just">
              <a:buFont typeface="Wingdings" pitchFamily="2" charset="2"/>
              <a:buChar char="v"/>
            </a:pPr>
            <a:r>
              <a:rPr lang="fr-FR" sz="3300" b="1" dirty="0"/>
              <a:t> 4 domaines de capacités</a:t>
            </a:r>
            <a:r>
              <a:rPr lang="fr-FR" sz="3300" dirty="0"/>
              <a:t>:</a:t>
            </a:r>
          </a:p>
          <a:p>
            <a:pPr marL="0" indent="0" algn="just">
              <a:buFontTx/>
              <a:buChar char="-"/>
            </a:pPr>
            <a:r>
              <a:rPr lang="fr-FR" sz="3300" u="sng" dirty="0"/>
              <a:t> techniques</a:t>
            </a:r>
            <a:r>
              <a:rPr lang="fr-FR" sz="3300" dirty="0"/>
              <a:t>: résistance à l’effort, dextérité manuelle, aptitudes techniques etc.</a:t>
            </a:r>
          </a:p>
          <a:p>
            <a:pPr marL="0" indent="0" algn="just">
              <a:buFontTx/>
              <a:buChar char="-"/>
            </a:pPr>
            <a:r>
              <a:rPr lang="fr-FR" sz="3300" dirty="0"/>
              <a:t> </a:t>
            </a:r>
            <a:r>
              <a:rPr lang="fr-FR" sz="3300" u="sng" dirty="0"/>
              <a:t>cognitives</a:t>
            </a:r>
            <a:r>
              <a:rPr lang="fr-FR" sz="3300" dirty="0"/>
              <a:t>: orientation spatiale et temporelle, mémorisation, assimilation des consignes, etc.</a:t>
            </a:r>
          </a:p>
          <a:p>
            <a:pPr marL="0" indent="0" algn="just">
              <a:buFontTx/>
              <a:buChar char="-"/>
            </a:pPr>
            <a:r>
              <a:rPr lang="fr-FR" sz="3300" dirty="0"/>
              <a:t> de </a:t>
            </a:r>
            <a:r>
              <a:rPr lang="fr-FR" sz="3300" u="sng" dirty="0"/>
              <a:t>gestion émotionnelle</a:t>
            </a:r>
            <a:r>
              <a:rPr lang="fr-FR" sz="3300" dirty="0"/>
              <a:t>: gestion du stress, de la frustration etc.</a:t>
            </a:r>
          </a:p>
          <a:p>
            <a:pPr marL="0" indent="0" algn="just">
              <a:buFontTx/>
              <a:buChar char="-"/>
            </a:pPr>
            <a:r>
              <a:rPr lang="fr-FR" sz="3300" dirty="0"/>
              <a:t> de </a:t>
            </a:r>
            <a:r>
              <a:rPr lang="fr-FR" sz="3300" u="sng" dirty="0"/>
              <a:t>relations sociales</a:t>
            </a:r>
            <a:r>
              <a:rPr lang="fr-FR" sz="3300" dirty="0"/>
              <a:t>: indépendance sociale, communication, détection des intentions de l’autre etc.</a:t>
            </a:r>
          </a:p>
          <a:p>
            <a:pPr marL="0" indent="0" algn="just">
              <a:buFont typeface="Wingdings" pitchFamily="2" charset="2"/>
              <a:buChar char="v"/>
            </a:pPr>
            <a:r>
              <a:rPr lang="fr-FR" sz="3300" dirty="0"/>
              <a:t> </a:t>
            </a:r>
            <a:r>
              <a:rPr lang="fr-FR" sz="3300" b="1" dirty="0"/>
              <a:t>5 domaines de la vie courante:</a:t>
            </a:r>
          </a:p>
          <a:p>
            <a:pPr marL="0" indent="0" algn="just">
              <a:buFontTx/>
              <a:buChar char="-"/>
            </a:pPr>
            <a:r>
              <a:rPr lang="fr-FR" sz="3300" dirty="0"/>
              <a:t> capacité à prendre soin de soi</a:t>
            </a:r>
          </a:p>
          <a:p>
            <a:pPr marL="0" indent="0" algn="just">
              <a:buFontTx/>
              <a:buChar char="-"/>
            </a:pPr>
            <a:r>
              <a:rPr lang="fr-FR" sz="3300" dirty="0"/>
              <a:t> se maintenir </a:t>
            </a:r>
            <a:r>
              <a:rPr lang="fr-FR" sz="3300" dirty="0" err="1"/>
              <a:t>ds</a:t>
            </a:r>
            <a:r>
              <a:rPr lang="fr-FR" sz="3300" dirty="0"/>
              <a:t> un logement</a:t>
            </a:r>
          </a:p>
          <a:p>
            <a:pPr marL="0" indent="0" algn="just">
              <a:buFontTx/>
              <a:buChar char="-"/>
            </a:pPr>
            <a:r>
              <a:rPr lang="fr-FR" sz="3300" dirty="0"/>
              <a:t> établir des relations durables</a:t>
            </a:r>
          </a:p>
          <a:p>
            <a:pPr marL="0" indent="0" algn="just">
              <a:buFontTx/>
              <a:buChar char="-"/>
            </a:pPr>
            <a:r>
              <a:rPr lang="fr-FR" sz="3300" dirty="0"/>
              <a:t> se former et assurer une activité</a:t>
            </a:r>
          </a:p>
          <a:p>
            <a:pPr marL="0" indent="0" algn="just">
              <a:buFontTx/>
              <a:buChar char="-"/>
            </a:pPr>
            <a:r>
              <a:rPr lang="fr-FR" sz="3300" dirty="0"/>
              <a:t> organiser une vie sociales et des loisirs</a:t>
            </a:r>
          </a:p>
          <a:p>
            <a:pPr marL="0" indent="0" algn="just">
              <a:buFontTx/>
              <a:buChar char="-"/>
            </a:pPr>
            <a:endParaRPr lang="fr-FR" sz="33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CD058C-7BFA-4F7E-B0C8-C4F658C7AE8B}"/>
              </a:ext>
            </a:extLst>
          </p:cNvPr>
          <p:cNvSpPr>
            <a:spLocks noGrp="1"/>
          </p:cNvSpPr>
          <p:nvPr>
            <p:ph type="title"/>
          </p:nvPr>
        </p:nvSpPr>
        <p:spPr>
          <a:xfrm>
            <a:off x="1981200" y="274638"/>
            <a:ext cx="7467600" cy="562074"/>
          </a:xfrm>
        </p:spPr>
        <p:txBody>
          <a:bodyPr>
            <a:normAutofit/>
          </a:bodyPr>
          <a:lstStyle/>
          <a:p>
            <a:r>
              <a:rPr lang="fr-FR" sz="2800" b="1" u="sng" dirty="0"/>
              <a:t>Le handicap psychique:</a:t>
            </a:r>
            <a:endParaRPr lang="fr-FR" sz="2700" b="1" u="sng" dirty="0"/>
          </a:p>
        </p:txBody>
      </p:sp>
      <p:sp>
        <p:nvSpPr>
          <p:cNvPr id="3" name="Espace réservé du contenu 2">
            <a:extLst>
              <a:ext uri="{FF2B5EF4-FFF2-40B4-BE49-F238E27FC236}">
                <a16:creationId xmlns:a16="http://schemas.microsoft.com/office/drawing/2014/main" id="{E843181D-4EDD-4DEE-AE25-051B3F1C67B2}"/>
              </a:ext>
            </a:extLst>
          </p:cNvPr>
          <p:cNvSpPr>
            <a:spLocks noGrp="1"/>
          </p:cNvSpPr>
          <p:nvPr>
            <p:ph sz="quarter" idx="1"/>
          </p:nvPr>
        </p:nvSpPr>
        <p:spPr/>
        <p:txBody>
          <a:bodyPr/>
          <a:lstStyle/>
          <a:p>
            <a:pPr marL="0" indent="0" algn="just">
              <a:buNone/>
            </a:pPr>
            <a:r>
              <a:rPr lang="fr-FR" dirty="0"/>
              <a:t>Comment faire pour aider cette personne en situation de HP?</a:t>
            </a:r>
          </a:p>
          <a:p>
            <a:pPr marL="0" indent="0" algn="just">
              <a:buNone/>
            </a:pPr>
            <a:endParaRPr lang="fr-FR" dirty="0"/>
          </a:p>
          <a:p>
            <a:pPr marL="0" indent="0" algn="just">
              <a:buFontTx/>
              <a:buChar char="-"/>
            </a:pPr>
            <a:r>
              <a:rPr lang="fr-FR" dirty="0">
                <a:sym typeface="Wingdings" pitchFamily="2" charset="2"/>
              </a:rPr>
              <a:t> en </a:t>
            </a:r>
            <a:r>
              <a:rPr lang="fr-FR" sz="4000" b="1" dirty="0">
                <a:sym typeface="Wingdings" pitchFamily="2" charset="2"/>
              </a:rPr>
              <a:t>l’accompagnant</a:t>
            </a:r>
          </a:p>
          <a:p>
            <a:pPr marL="0" indent="0" algn="just">
              <a:buFontTx/>
              <a:buChar char="-"/>
            </a:pPr>
            <a:r>
              <a:rPr lang="fr-FR" dirty="0">
                <a:sym typeface="Wingdings" pitchFamily="2" charset="2"/>
              </a:rPr>
              <a:t> en la </a:t>
            </a:r>
            <a:r>
              <a:rPr lang="fr-FR" sz="4000" b="1" dirty="0">
                <a:sym typeface="Wingdings" pitchFamily="2" charset="2"/>
              </a:rPr>
              <a:t>sécurisant</a:t>
            </a:r>
          </a:p>
          <a:p>
            <a:pPr marL="0" indent="0" algn="just">
              <a:buFontTx/>
              <a:buChar char="-"/>
            </a:pPr>
            <a:r>
              <a:rPr lang="fr-FR" dirty="0">
                <a:sym typeface="Wingdings" pitchFamily="2" charset="2"/>
              </a:rPr>
              <a:t> en la </a:t>
            </a:r>
            <a:r>
              <a:rPr lang="fr-FR" sz="4000" b="1" dirty="0">
                <a:sym typeface="Wingdings" pitchFamily="2" charset="2"/>
              </a:rPr>
              <a:t>valorisant</a:t>
            </a:r>
            <a:endParaRPr lang="fr-FR" sz="4000" b="1" dirty="0"/>
          </a:p>
          <a:p>
            <a:endParaRPr lang="fr-FR" dirty="0"/>
          </a:p>
        </p:txBody>
      </p:sp>
    </p:spTree>
    <p:extLst>
      <p:ext uri="{BB962C8B-B14F-4D97-AF65-F5344CB8AC3E}">
        <p14:creationId xmlns:p14="http://schemas.microsoft.com/office/powerpoint/2010/main" val="1534462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Le sport: généralités</a:t>
            </a:r>
          </a:p>
        </p:txBody>
      </p:sp>
      <p:sp>
        <p:nvSpPr>
          <p:cNvPr id="11267" name="Espace réservé du texte 2"/>
          <p:cNvSpPr>
            <a:spLocks noGrp="1"/>
          </p:cNvSpPr>
          <p:nvPr>
            <p:ph type="body" idx="1"/>
          </p:nvPr>
        </p:nvSpPr>
        <p:spPr/>
        <p:txBody>
          <a:bodyPr/>
          <a:lstStyle/>
          <a:p>
            <a:pPr eaLnBrk="1" hangingPunct="1"/>
            <a:r>
              <a:rPr lang="fr-FR"/>
              <a:t>Définitions et chiffres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defRPr/>
            </a:pPr>
            <a:r>
              <a:rPr lang="fr-FR" u="sng" dirty="0"/>
              <a:t>Activité physique en population générale</a:t>
            </a:r>
          </a:p>
        </p:txBody>
      </p:sp>
      <p:sp>
        <p:nvSpPr>
          <p:cNvPr id="12290" name="Espace réservé du contenu 1"/>
          <p:cNvSpPr>
            <a:spLocks noGrp="1"/>
          </p:cNvSpPr>
          <p:nvPr>
            <p:ph sz="quarter" idx="1"/>
          </p:nvPr>
        </p:nvSpPr>
        <p:spPr/>
        <p:txBody>
          <a:bodyPr/>
          <a:lstStyle/>
          <a:p>
            <a:pPr eaLnBrk="1" hangingPunct="1"/>
            <a:r>
              <a:rPr lang="fr-FR"/>
              <a:t>Selon l’OMS, l’absence d’activité physique est le </a:t>
            </a:r>
            <a:r>
              <a:rPr lang="fr-FR" b="1"/>
              <a:t>4</a:t>
            </a:r>
            <a:r>
              <a:rPr lang="fr-FR" b="1" baseline="30000"/>
              <a:t>ème</a:t>
            </a:r>
            <a:r>
              <a:rPr lang="fr-FR" b="1"/>
              <a:t> FdR de mortalité </a:t>
            </a:r>
            <a:r>
              <a:rPr lang="fr-FR"/>
              <a:t>au niveau mondial.</a:t>
            </a:r>
          </a:p>
          <a:p>
            <a:pPr eaLnBrk="1" hangingPunct="1"/>
            <a:r>
              <a:rPr lang="fr-FR"/>
              <a:t>3h/sem AP d’intensité modérée ou 3x20min/sem d’AP d’intensité élevée </a:t>
            </a:r>
            <a:r>
              <a:rPr lang="fr-FR" b="1"/>
              <a:t>réduit de 30% </a:t>
            </a:r>
            <a:r>
              <a:rPr lang="fr-FR"/>
              <a:t>le risque de mortalité prématurée.</a:t>
            </a:r>
          </a:p>
          <a:p>
            <a:pPr eaLnBrk="1" hangingPunct="1"/>
            <a:r>
              <a:rPr lang="fr-FR"/>
              <a:t>Modernisation de notre société</a:t>
            </a:r>
            <a:r>
              <a:rPr lang="fr-FR">
                <a:sym typeface="Wingdings" pitchFamily="2" charset="2"/>
              </a:rPr>
              <a:t> mode de vie sédentaire</a:t>
            </a:r>
          </a:p>
          <a:p>
            <a:pPr eaLnBrk="1" hangingPunct="1"/>
            <a:r>
              <a:rPr lang="fr-FR" b="1">
                <a:sym typeface="Wingdings" pitchFamily="2" charset="2"/>
              </a:rPr>
              <a:t>60-85% </a:t>
            </a:r>
            <a:r>
              <a:rPr lang="fr-FR">
                <a:sym typeface="Wingdings" pitchFamily="2" charset="2"/>
              </a:rPr>
              <a:t>de la pop mondiale: MdV </a:t>
            </a:r>
            <a:r>
              <a:rPr lang="fr-FR" b="1">
                <a:sym typeface="Wingdings" pitchFamily="2" charset="2"/>
              </a:rPr>
              <a:t>sédentaire.</a:t>
            </a:r>
          </a:p>
          <a:p>
            <a:pPr eaLnBrk="1" hangingPunct="1"/>
            <a:r>
              <a:rPr lang="fr-FR">
                <a:sym typeface="Wingdings" pitchFamily="2" charset="2"/>
              </a:rPr>
              <a:t>Son coût est estimé à 150-300€/citoyen/an en Europe.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
          </p:nvPr>
        </p:nvSpPr>
        <p:spPr>
          <a:xfrm>
            <a:off x="1981200" y="836712"/>
            <a:ext cx="7467600" cy="5637240"/>
          </a:xfrm>
        </p:spPr>
        <p:txBody>
          <a:bodyPr>
            <a:normAutofit/>
          </a:bodyPr>
          <a:lstStyle/>
          <a:p>
            <a:pPr marL="365760" indent="-256032">
              <a:buFont typeface="Wingdings 3"/>
              <a:buChar char=""/>
              <a:defRPr/>
            </a:pPr>
            <a:r>
              <a:rPr lang="fr-FR" b="1" u="sng" dirty="0"/>
              <a:t>Inactivité physique</a:t>
            </a:r>
            <a:r>
              <a:rPr lang="fr-FR" dirty="0"/>
              <a:t>: non respect des recommandations (150min à intensité </a:t>
            </a:r>
            <a:r>
              <a:rPr lang="fr-FR" dirty="0" err="1"/>
              <a:t>myn</a:t>
            </a:r>
            <a:r>
              <a:rPr lang="fr-FR" dirty="0"/>
              <a:t> à élevée/</a:t>
            </a:r>
            <a:r>
              <a:rPr lang="fr-FR" dirty="0" err="1"/>
              <a:t>sem</a:t>
            </a:r>
            <a:r>
              <a:rPr lang="fr-FR" dirty="0"/>
              <a:t>)</a:t>
            </a:r>
          </a:p>
          <a:p>
            <a:pPr marL="365760" indent="-256032">
              <a:buFont typeface="Wingdings 3"/>
              <a:buChar char=""/>
              <a:defRPr/>
            </a:pPr>
            <a:r>
              <a:rPr lang="fr-FR" b="1" u="sng" dirty="0"/>
              <a:t>Sédentarité:</a:t>
            </a:r>
            <a:r>
              <a:rPr lang="fr-FR" dirty="0"/>
              <a:t> Temps important passé assis ou en position semi-allongée + dépense d’énergie faible. (</a:t>
            </a:r>
            <a:r>
              <a:rPr lang="fr-FR" dirty="0" err="1"/>
              <a:t>reco</a:t>
            </a:r>
            <a:r>
              <a:rPr lang="fr-FR" dirty="0"/>
              <a:t>: - 8 h/j assis entre le lever et le coucher)</a:t>
            </a:r>
          </a:p>
          <a:p>
            <a:pPr marL="365760" indent="-256032">
              <a:buFont typeface="Wingdings 3"/>
              <a:buChar char=""/>
              <a:defRPr/>
            </a:pPr>
            <a:endParaRPr lang="fr-FR" dirty="0"/>
          </a:p>
          <a:p>
            <a:pPr marL="365760" indent="-256032">
              <a:buFont typeface="Wingdings 3"/>
              <a:buChar char=""/>
              <a:defRPr/>
            </a:pPr>
            <a:r>
              <a:rPr lang="fr-FR" dirty="0"/>
              <a:t>Actif mais sédentaire possible.</a:t>
            </a:r>
          </a:p>
          <a:p>
            <a:pPr marL="365760" indent="-256032">
              <a:buFont typeface="Wingdings 3"/>
              <a:buChar char=""/>
              <a:defRPr/>
            </a:pPr>
            <a:r>
              <a:rPr lang="fr-FR" dirty="0"/>
              <a:t>23% des adultes sont insuffisamment actifs</a:t>
            </a:r>
          </a:p>
          <a:p>
            <a:pPr marL="365760" indent="-256032">
              <a:buFont typeface="Wingdings 3"/>
              <a:buChar char=""/>
              <a:defRPr/>
            </a:pPr>
            <a:r>
              <a:rPr lang="fr-FR" dirty="0"/>
              <a:t>Jeunes: 23.4% ♂ et13.9% ♀ (32 pays) respectent les </a:t>
            </a:r>
            <a:r>
              <a:rPr lang="fr-FR" dirty="0" err="1"/>
              <a:t>reco</a:t>
            </a:r>
            <a:r>
              <a:rPr lang="fr-FR" dirty="0"/>
              <a:t>.</a:t>
            </a:r>
          </a:p>
          <a:p>
            <a:pPr marL="365760" indent="-256032">
              <a:buFont typeface="Wingdings 3"/>
              <a:buChar char=""/>
              <a:defRPr/>
            </a:pPr>
            <a:r>
              <a:rPr lang="fr-FR" dirty="0"/>
              <a:t>Pire en Fr: 17.5% ♂ et 6.8%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
          </p:nvPr>
        </p:nvSpPr>
        <p:spPr>
          <a:xfrm>
            <a:off x="1981200" y="620688"/>
            <a:ext cx="8229600" cy="5832648"/>
          </a:xfrm>
        </p:spPr>
        <p:txBody>
          <a:bodyPr>
            <a:normAutofit fontScale="92500" lnSpcReduction="20000"/>
          </a:bodyPr>
          <a:lstStyle/>
          <a:p>
            <a:pPr marL="365760" indent="-256032">
              <a:buNone/>
              <a:defRPr/>
            </a:pPr>
            <a:r>
              <a:rPr lang="fr-FR" dirty="0"/>
              <a:t>Les freins à la mise en place effective et régulière d’une AP (toutes </a:t>
            </a:r>
            <a:r>
              <a:rPr lang="fr-FR" dirty="0" err="1"/>
              <a:t>patho</a:t>
            </a:r>
            <a:r>
              <a:rPr lang="fr-FR" dirty="0"/>
              <a:t>) (méta analyse de Firth et al. 12 études/ n= 6431):</a:t>
            </a:r>
          </a:p>
          <a:p>
            <a:pPr marL="365760" indent="-256032">
              <a:buFontTx/>
              <a:buChar char="-"/>
              <a:defRPr/>
            </a:pPr>
            <a:r>
              <a:rPr lang="fr-FR" dirty="0"/>
              <a:t>stress et anxiété (barrière psycho la + importante)</a:t>
            </a:r>
          </a:p>
          <a:p>
            <a:pPr marL="365760" indent="-256032">
              <a:buFontTx/>
              <a:buChar char="-"/>
              <a:defRPr/>
            </a:pPr>
            <a:r>
              <a:rPr lang="fr-FR" dirty="0"/>
              <a:t>manque d’énergie/fatigue (barrière phy la + citée)</a:t>
            </a:r>
          </a:p>
          <a:p>
            <a:pPr marL="365760" indent="-256032">
              <a:buFontTx/>
              <a:buChar char="-"/>
              <a:defRPr/>
            </a:pPr>
            <a:r>
              <a:rPr lang="fr-FR" dirty="0"/>
              <a:t>manque de temps</a:t>
            </a:r>
          </a:p>
          <a:p>
            <a:pPr marL="365760" indent="-256032">
              <a:buFontTx/>
              <a:buChar char="-"/>
              <a:defRPr/>
            </a:pPr>
            <a:r>
              <a:rPr lang="fr-FR" dirty="0"/>
              <a:t>manque de soutien/accompagnement (surtout pour les patients schizo)</a:t>
            </a:r>
          </a:p>
          <a:p>
            <a:pPr marL="365760" indent="-256032">
              <a:buFontTx/>
              <a:buChar char="-"/>
              <a:defRPr/>
            </a:pPr>
            <a:r>
              <a:rPr lang="fr-FR" dirty="0"/>
              <a:t>peur du regard de l’Autre/stigmatisation</a:t>
            </a:r>
          </a:p>
          <a:p>
            <a:pPr marL="365760" indent="-256032">
              <a:buFontTx/>
              <a:buChar char="-"/>
              <a:defRPr/>
            </a:pPr>
            <a:r>
              <a:rPr lang="fr-FR" dirty="0"/>
              <a:t>manque d’envie</a:t>
            </a:r>
          </a:p>
          <a:p>
            <a:pPr marL="365760" indent="-256032">
              <a:buFontTx/>
              <a:buChar char="-"/>
              <a:defRPr/>
            </a:pPr>
            <a:r>
              <a:rPr lang="fr-FR" dirty="0"/>
              <a:t>effets ressentis des </a:t>
            </a:r>
            <a:r>
              <a:rPr lang="fr-FR" dirty="0" err="1"/>
              <a:t>ttt</a:t>
            </a:r>
            <a:endParaRPr lang="fr-FR" dirty="0"/>
          </a:p>
          <a:p>
            <a:pPr marL="365760" indent="-256032">
              <a:buFontTx/>
              <a:buChar char="-"/>
              <a:defRPr/>
            </a:pPr>
            <a:r>
              <a:rPr lang="fr-FR" dirty="0"/>
              <a:t>symptômes productifs</a:t>
            </a:r>
          </a:p>
          <a:p>
            <a:pPr marL="365760" indent="-256032">
              <a:buFontTx/>
              <a:buChar char="-"/>
              <a:defRPr/>
            </a:pPr>
            <a:r>
              <a:rPr lang="fr-FR" dirty="0"/>
              <a:t>manque de structures adaptées</a:t>
            </a:r>
          </a:p>
          <a:p>
            <a:pPr marL="365760" indent="-256032">
              <a:buFontTx/>
              <a:buChar char="-"/>
              <a:defRPr/>
            </a:pPr>
            <a:r>
              <a:rPr lang="fr-FR" dirty="0"/>
              <a:t>faible niveau d’autonomie ou d’expérience passée en AP.</a:t>
            </a:r>
          </a:p>
          <a:p>
            <a:pPr marL="365760" indent="-256032">
              <a:buFontTx/>
              <a:buChar char="-"/>
              <a:defRPr/>
            </a:pPr>
            <a:endParaRPr lang="fr-FR" dirty="0"/>
          </a:p>
          <a:p>
            <a:pPr marL="365760" indent="-256032">
              <a:buFontTx/>
              <a:buChar char="-"/>
              <a:defRPr/>
            </a:pPr>
            <a:r>
              <a:rPr lang="fr-FR" dirty="0">
                <a:sym typeface="Wingdings" pitchFamily="2" charset="2"/>
              </a:rPr>
              <a:t> personne elle-même, environnement, </a:t>
            </a:r>
            <a:r>
              <a:rPr lang="fr-FR" dirty="0" err="1">
                <a:sym typeface="Wingdings" pitchFamily="2" charset="2"/>
              </a:rPr>
              <a:t>patho</a:t>
            </a:r>
            <a:r>
              <a:rPr lang="fr-FR" dirty="0">
                <a:sym typeface="Wingdings" pitchFamily="2" charset="2"/>
              </a:rPr>
              <a:t>, coûts financiers</a:t>
            </a:r>
            <a:endParaRPr lang="fr-FR" dirty="0"/>
          </a:p>
          <a:p>
            <a:pPr marL="365760" indent="-256032">
              <a:buFontTx/>
              <a:buChar char="-"/>
              <a:defRPr/>
            </a:pPr>
            <a:endParaRPr lang="fr-FR" dirty="0"/>
          </a:p>
          <a:p>
            <a:pPr marL="365760" indent="-256032">
              <a:buFontTx/>
              <a:buChar char="-"/>
              <a:defRPr/>
            </a:pPr>
            <a:endParaRPr lang="fr-FR" dirty="0"/>
          </a:p>
          <a:p>
            <a:pPr marL="365760" indent="-256032">
              <a:buNone/>
              <a:defRPr/>
            </a:pPr>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A86DDA-1CF2-4687-A24B-6A67624CDEA3}"/>
              </a:ext>
            </a:extLst>
          </p:cNvPr>
          <p:cNvSpPr>
            <a:spLocks noGrp="1"/>
          </p:cNvSpPr>
          <p:nvPr>
            <p:ph type="title"/>
          </p:nvPr>
        </p:nvSpPr>
        <p:spPr/>
        <p:txBody>
          <a:bodyPr/>
          <a:lstStyle/>
          <a:p>
            <a:r>
              <a:rPr lang="fr-FR"/>
              <a:t>Les bienfaits du sport</a:t>
            </a:r>
            <a:endParaRPr lang="fr-FR" dirty="0"/>
          </a:p>
        </p:txBody>
      </p:sp>
      <p:sp>
        <p:nvSpPr>
          <p:cNvPr id="3" name="Espace réservé du texte 2">
            <a:extLst>
              <a:ext uri="{FF2B5EF4-FFF2-40B4-BE49-F238E27FC236}">
                <a16:creationId xmlns:a16="http://schemas.microsoft.com/office/drawing/2014/main" id="{4EB4233A-6AB0-43E4-8A44-5BDB64D88219}"/>
              </a:ext>
            </a:extLst>
          </p:cNvPr>
          <p:cNvSpPr>
            <a:spLocks noGrp="1"/>
          </p:cNvSpPr>
          <p:nvPr>
            <p:ph type="body" idx="1"/>
          </p:nvPr>
        </p:nvSpPr>
        <p:spPr>
          <a:xfrm>
            <a:off x="3810001" y="4949190"/>
            <a:ext cx="5434881" cy="1454888"/>
          </a:xfrm>
        </p:spPr>
        <p:txBody>
          <a:bodyPr/>
          <a:lstStyle/>
          <a:p>
            <a:pPr>
              <a:defRPr/>
            </a:pPr>
            <a:r>
              <a:rPr lang="fr-FR" dirty="0"/>
              <a:t>Bienfaits somatiques</a:t>
            </a:r>
          </a:p>
          <a:p>
            <a:pPr>
              <a:defRPr/>
            </a:pPr>
            <a:r>
              <a:rPr lang="fr-FR" dirty="0"/>
              <a:t>Bienfaits psychiques</a:t>
            </a:r>
          </a:p>
          <a:p>
            <a:pPr>
              <a:defRPr/>
            </a:pPr>
            <a:r>
              <a:rPr lang="fr-FR" dirty="0"/>
              <a:t>Ex: dépression et schizophrénie</a:t>
            </a:r>
          </a:p>
          <a:p>
            <a:endParaRPr lang="fr-FR" dirty="0"/>
          </a:p>
        </p:txBody>
      </p:sp>
    </p:spTree>
    <p:extLst>
      <p:ext uri="{BB962C8B-B14F-4D97-AF65-F5344CB8AC3E}">
        <p14:creationId xmlns:p14="http://schemas.microsoft.com/office/powerpoint/2010/main" val="526528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58DAE-BA76-437D-9ADB-BEC7AF7A7A19}"/>
              </a:ext>
            </a:extLst>
          </p:cNvPr>
          <p:cNvSpPr>
            <a:spLocks noGrp="1"/>
          </p:cNvSpPr>
          <p:nvPr>
            <p:ph type="title"/>
          </p:nvPr>
        </p:nvSpPr>
        <p:spPr>
          <a:xfrm>
            <a:off x="1981200" y="274638"/>
            <a:ext cx="7467600" cy="634082"/>
          </a:xfrm>
        </p:spPr>
        <p:txBody>
          <a:bodyPr/>
          <a:lstStyle/>
          <a:p>
            <a:pPr algn="ctr"/>
            <a:r>
              <a:rPr lang="fr-FR" u="sng" dirty="0"/>
              <a:t>Bienfaits somatiques</a:t>
            </a:r>
            <a:endParaRPr lang="fr-FR" dirty="0"/>
          </a:p>
        </p:txBody>
      </p:sp>
      <p:sp>
        <p:nvSpPr>
          <p:cNvPr id="3" name="Espace réservé du contenu 2">
            <a:extLst>
              <a:ext uri="{FF2B5EF4-FFF2-40B4-BE49-F238E27FC236}">
                <a16:creationId xmlns:a16="http://schemas.microsoft.com/office/drawing/2014/main" id="{833FD375-7CEF-47C0-8E6B-4E4B2135332D}"/>
              </a:ext>
            </a:extLst>
          </p:cNvPr>
          <p:cNvSpPr>
            <a:spLocks noGrp="1"/>
          </p:cNvSpPr>
          <p:nvPr>
            <p:ph sz="quarter" idx="1"/>
          </p:nvPr>
        </p:nvSpPr>
        <p:spPr>
          <a:xfrm>
            <a:off x="1981200" y="1124744"/>
            <a:ext cx="7467600" cy="5349208"/>
          </a:xfrm>
        </p:spPr>
        <p:txBody>
          <a:bodyPr>
            <a:normAutofit fontScale="85000" lnSpcReduction="20000"/>
          </a:bodyPr>
          <a:lstStyle/>
          <a:p>
            <a:pPr marL="365760" indent="-256032">
              <a:buFont typeface="Wingdings 3"/>
              <a:buChar char=""/>
              <a:defRPr/>
            </a:pPr>
            <a:r>
              <a:rPr lang="fr-FR" b="1" dirty="0"/>
              <a:t>HAS 2015</a:t>
            </a:r>
            <a:r>
              <a:rPr lang="fr-FR" dirty="0"/>
              <a:t>: </a:t>
            </a:r>
            <a:r>
              <a:rPr lang="fr-FR" b="1" dirty="0"/>
              <a:t>promotion et prescription d’une APA </a:t>
            </a:r>
            <a:r>
              <a:rPr lang="fr-FR" dirty="0"/>
              <a:t>(activité physique adaptée)</a:t>
            </a:r>
          </a:p>
          <a:p>
            <a:pPr marL="365760" indent="-256032">
              <a:buFont typeface="Wingdings 3"/>
              <a:buChar char=""/>
              <a:defRPr/>
            </a:pPr>
            <a:r>
              <a:rPr lang="fr-FR" dirty="0">
                <a:sym typeface="Wingdings" pitchFamily="2" charset="2"/>
              </a:rPr>
              <a:t> facteur important de maintien de l’autonomie et pour un vieillissement réussi</a:t>
            </a:r>
          </a:p>
          <a:p>
            <a:pPr marL="365760" indent="-256032">
              <a:buFont typeface="Wingdings 3"/>
              <a:buChar char=""/>
              <a:defRPr/>
            </a:pPr>
            <a:r>
              <a:rPr lang="fr-FR" dirty="0">
                <a:sym typeface="Wingdings" pitchFamily="2" charset="2"/>
              </a:rPr>
              <a:t>Cibles selon les saisines:</a:t>
            </a:r>
          </a:p>
          <a:p>
            <a:pPr marL="365760" indent="-256032">
              <a:buFont typeface="Wingdings 3"/>
              <a:buChar char=""/>
              <a:defRPr/>
            </a:pPr>
            <a:r>
              <a:rPr lang="fr-FR" dirty="0">
                <a:sym typeface="Wingdings" pitchFamily="2" charset="2"/>
              </a:rPr>
              <a:t>- PA robustes</a:t>
            </a:r>
          </a:p>
          <a:p>
            <a:pPr marL="365760" indent="-256032">
              <a:buFont typeface="Wingdings 3"/>
              <a:buChar char=""/>
              <a:defRPr/>
            </a:pPr>
            <a:r>
              <a:rPr lang="fr-FR" dirty="0">
                <a:sym typeface="Wingdings" pitchFamily="2" charset="2"/>
              </a:rPr>
              <a:t>- PA fragiles</a:t>
            </a:r>
          </a:p>
          <a:p>
            <a:pPr marL="365760" indent="-256032">
              <a:buFont typeface="Wingdings 3"/>
              <a:buChar char=""/>
              <a:defRPr/>
            </a:pPr>
            <a:r>
              <a:rPr lang="fr-FR" dirty="0">
                <a:sym typeface="Wingdings" pitchFamily="2" charset="2"/>
              </a:rPr>
              <a:t>- PA dépendantes</a:t>
            </a:r>
          </a:p>
          <a:p>
            <a:pPr marL="365760" indent="-256032">
              <a:buFont typeface="Wingdings 3"/>
              <a:buChar char=""/>
              <a:defRPr/>
            </a:pPr>
            <a:r>
              <a:rPr lang="fr-FR" dirty="0">
                <a:sym typeface="Wingdings" pitchFamily="2" charset="2"/>
              </a:rPr>
              <a:t>- DNID</a:t>
            </a:r>
          </a:p>
          <a:p>
            <a:pPr marL="365760" indent="-256032">
              <a:buFont typeface="Wingdings 3"/>
              <a:buChar char=""/>
              <a:defRPr/>
            </a:pPr>
            <a:r>
              <a:rPr lang="fr-FR" dirty="0">
                <a:sym typeface="Wingdings" pitchFamily="2" charset="2"/>
              </a:rPr>
              <a:t>- surpoids, obésité</a:t>
            </a:r>
          </a:p>
          <a:p>
            <a:pPr marL="365760" indent="-256032">
              <a:buFont typeface="Wingdings 3"/>
              <a:buChar char=""/>
              <a:defRPr/>
            </a:pPr>
            <a:r>
              <a:rPr lang="fr-FR" dirty="0">
                <a:sym typeface="Wingdings" pitchFamily="2" charset="2"/>
              </a:rPr>
              <a:t>- </a:t>
            </a:r>
            <a:r>
              <a:rPr lang="fr-FR" dirty="0" err="1">
                <a:sym typeface="Wingdings" pitchFamily="2" charset="2"/>
              </a:rPr>
              <a:t>Insuf</a:t>
            </a:r>
            <a:r>
              <a:rPr lang="fr-FR" dirty="0">
                <a:sym typeface="Wingdings" pitchFamily="2" charset="2"/>
              </a:rPr>
              <a:t> cardiaque</a:t>
            </a:r>
          </a:p>
          <a:p>
            <a:pPr marL="365760" indent="-256032">
              <a:buFont typeface="Wingdings 3"/>
              <a:buChar char=""/>
              <a:defRPr/>
            </a:pPr>
            <a:r>
              <a:rPr lang="fr-FR" dirty="0">
                <a:sym typeface="Wingdings" pitchFamily="2" charset="2"/>
              </a:rPr>
              <a:t>- maladies coronariennes</a:t>
            </a:r>
          </a:p>
          <a:p>
            <a:pPr marL="365760" indent="-256032">
              <a:buFont typeface="Wingdings 3"/>
              <a:buChar char=""/>
              <a:defRPr/>
            </a:pPr>
            <a:r>
              <a:rPr lang="fr-FR" dirty="0">
                <a:sym typeface="Wingdings" pitchFamily="2" charset="2"/>
              </a:rPr>
              <a:t>- AVC</a:t>
            </a:r>
          </a:p>
          <a:p>
            <a:pPr marL="365760" indent="-256032">
              <a:buFont typeface="Wingdings 3"/>
              <a:buChar char=""/>
              <a:defRPr/>
            </a:pPr>
            <a:r>
              <a:rPr lang="fr-FR" dirty="0">
                <a:sym typeface="Wingdings" pitchFamily="2" charset="2"/>
              </a:rPr>
              <a:t>- HTA</a:t>
            </a:r>
          </a:p>
          <a:p>
            <a:pPr marL="365760" indent="-256032">
              <a:buFont typeface="Wingdings 3"/>
              <a:buChar char=""/>
              <a:defRPr/>
            </a:pPr>
            <a:r>
              <a:rPr lang="fr-FR" dirty="0">
                <a:sym typeface="Wingdings" pitchFamily="2" charset="2"/>
              </a:rPr>
              <a:t>- BPCO</a:t>
            </a:r>
          </a:p>
          <a:p>
            <a:pPr marL="365760" indent="-256032">
              <a:buFont typeface="Wingdings 3"/>
              <a:buChar char=""/>
              <a:defRPr/>
            </a:pPr>
            <a:r>
              <a:rPr lang="fr-FR" dirty="0">
                <a:sym typeface="Wingdings" pitchFamily="2" charset="2"/>
              </a:rPr>
              <a:t>- cancer</a:t>
            </a:r>
          </a:p>
          <a:p>
            <a:pPr marL="365760" indent="-256032">
              <a:buFont typeface="Wingdings 3"/>
              <a:buChar char=""/>
              <a:defRPr/>
            </a:pPr>
            <a:r>
              <a:rPr lang="fr-FR" dirty="0">
                <a:sym typeface="Wingdings" pitchFamily="2" charset="2"/>
              </a:rPr>
              <a:t>- dépression.</a:t>
            </a:r>
          </a:p>
          <a:p>
            <a:endParaRPr lang="fr-FR" dirty="0"/>
          </a:p>
        </p:txBody>
      </p:sp>
    </p:spTree>
    <p:extLst>
      <p:ext uri="{BB962C8B-B14F-4D97-AF65-F5344CB8AC3E}">
        <p14:creationId xmlns:p14="http://schemas.microsoft.com/office/powerpoint/2010/main" val="4117772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81200" y="274638"/>
            <a:ext cx="7467600" cy="706090"/>
          </a:xfrm>
        </p:spPr>
        <p:txBody>
          <a:bodyPr/>
          <a:lstStyle/>
          <a:p>
            <a:pPr algn="ctr">
              <a:defRPr/>
            </a:pPr>
            <a:r>
              <a:rPr lang="fr-FR" u="sng" dirty="0"/>
              <a:t>Bienfaits psychiques</a:t>
            </a:r>
          </a:p>
        </p:txBody>
      </p:sp>
      <p:sp>
        <p:nvSpPr>
          <p:cNvPr id="2" name="Espace réservé du contenu 1"/>
          <p:cNvSpPr>
            <a:spLocks noGrp="1"/>
          </p:cNvSpPr>
          <p:nvPr>
            <p:ph sz="quarter" idx="1"/>
          </p:nvPr>
        </p:nvSpPr>
        <p:spPr>
          <a:xfrm>
            <a:off x="1981200" y="1124744"/>
            <a:ext cx="7467600" cy="5349208"/>
          </a:xfrm>
        </p:spPr>
        <p:txBody>
          <a:bodyPr>
            <a:normAutofit/>
          </a:bodyPr>
          <a:lstStyle/>
          <a:p>
            <a:pPr marL="365760" indent="-256032">
              <a:buFont typeface="Wingdings 3"/>
              <a:buChar char=""/>
              <a:defRPr/>
            </a:pPr>
            <a:r>
              <a:rPr lang="fr-FR" b="1" u="sng" dirty="0"/>
              <a:t>Déconnexion:</a:t>
            </a:r>
            <a:r>
              <a:rPr lang="fr-FR" dirty="0"/>
              <a:t> met de bonne humeur!</a:t>
            </a:r>
          </a:p>
          <a:p>
            <a:pPr marL="360363" indent="-1588">
              <a:buNone/>
              <a:defRPr/>
            </a:pPr>
            <a:r>
              <a:rPr lang="fr-FR" dirty="0"/>
              <a:t>L’activité du cortex </a:t>
            </a:r>
            <a:r>
              <a:rPr lang="fr-FR" dirty="0" err="1"/>
              <a:t>pré-frontal</a:t>
            </a:r>
            <a:r>
              <a:rPr lang="fr-FR" dirty="0"/>
              <a:t> baisse car toutes les ressources nerveuses sont utilisées pour les régions postérieures (motricité, planification, équilibre </a:t>
            </a:r>
            <a:r>
              <a:rPr lang="fr-FR" dirty="0" err="1"/>
              <a:t>etc</a:t>
            </a:r>
            <a:r>
              <a:rPr lang="fr-FR" dirty="0"/>
              <a:t>…)</a:t>
            </a:r>
          </a:p>
          <a:p>
            <a:pPr marL="365760" indent="-256032">
              <a:buFont typeface="Wingdings 3"/>
              <a:buChar char=""/>
              <a:defRPr/>
            </a:pPr>
            <a:r>
              <a:rPr lang="fr-FR" b="1" u="sng" dirty="0"/>
              <a:t>Sentiment de bien-être</a:t>
            </a:r>
            <a:r>
              <a:rPr lang="fr-FR" dirty="0"/>
              <a:t>: production de dopamine </a:t>
            </a:r>
            <a:r>
              <a:rPr lang="fr-FR" dirty="0" err="1"/>
              <a:t>augm</a:t>
            </a:r>
            <a:r>
              <a:rPr lang="fr-FR" dirty="0"/>
              <a:t> dans le tronc cérébral + de tryptophane (composé de la sérotonine)</a:t>
            </a:r>
          </a:p>
          <a:p>
            <a:pPr marL="365760" indent="-256032">
              <a:buFont typeface="Wingdings 3"/>
              <a:buChar char=""/>
              <a:defRPr/>
            </a:pPr>
            <a:r>
              <a:rPr lang="fr-FR" b="1" u="sng" dirty="0"/>
              <a:t>Réduction du stress</a:t>
            </a:r>
            <a:r>
              <a:rPr lang="fr-FR" dirty="0"/>
              <a:t>: renforce la tolérance du système nerveux au cortisol, davantage produit </a:t>
            </a:r>
            <a:r>
              <a:rPr lang="fr-FR" dirty="0" err="1"/>
              <a:t>pdt</a:t>
            </a:r>
            <a:r>
              <a:rPr lang="fr-FR" dirty="0"/>
              <a:t> l’effort, ce qui assure + tard une meilleure réaction à un état de stress.</a:t>
            </a:r>
          </a:p>
        </p:txBody>
      </p:sp>
    </p:spTree>
    <p:extLst>
      <p:ext uri="{BB962C8B-B14F-4D97-AF65-F5344CB8AC3E}">
        <p14:creationId xmlns:p14="http://schemas.microsoft.com/office/powerpoint/2010/main" val="359832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95600" y="1772816"/>
            <a:ext cx="6400800" cy="3865984"/>
          </a:xfrm>
        </p:spPr>
        <p:txBody>
          <a:bodyPr>
            <a:normAutofit/>
          </a:bodyPr>
          <a:lstStyle/>
          <a:p>
            <a:endParaRPr lang="fr-FR" altLang="fr-FR" b="1" dirty="0">
              <a:latin typeface="Arial" panose="020B0604020202020204" pitchFamily="34" charset="0"/>
              <a:cs typeface="Arial" panose="020B0604020202020204" pitchFamily="34" charset="0"/>
            </a:endParaRPr>
          </a:p>
          <a:p>
            <a:r>
              <a:rPr lang="fr-FR" altLang="fr-FR" sz="4000" b="1" dirty="0">
                <a:solidFill>
                  <a:schemeClr val="bg1"/>
                </a:solidFill>
                <a:latin typeface="Arial" panose="020B0604020202020204" pitchFamily="34" charset="0"/>
                <a:cs typeface="Arial" panose="020B0604020202020204" pitchFamily="34" charset="0"/>
              </a:rPr>
              <a:t>1971-2019</a:t>
            </a:r>
            <a:br>
              <a:rPr lang="fr-FR" altLang="fr-FR" sz="4000" b="1" dirty="0">
                <a:solidFill>
                  <a:schemeClr val="bg1"/>
                </a:solidFill>
                <a:latin typeface="Arial" panose="020B0604020202020204" pitchFamily="34" charset="0"/>
                <a:cs typeface="Arial" panose="020B0604020202020204" pitchFamily="34" charset="0"/>
              </a:rPr>
            </a:br>
            <a:r>
              <a:rPr lang="fr-FR" altLang="fr-FR" sz="4000" b="1" dirty="0">
                <a:solidFill>
                  <a:schemeClr val="bg1"/>
                </a:solidFill>
                <a:latin typeface="Arial" panose="020B0604020202020204" pitchFamily="34" charset="0"/>
                <a:cs typeface="Arial" panose="020B0604020202020204" pitchFamily="34" charset="0"/>
              </a:rPr>
              <a:t>Quelques dates qui font l’histoire de la FFSA </a:t>
            </a:r>
          </a:p>
        </p:txBody>
      </p:sp>
    </p:spTree>
    <p:extLst>
      <p:ext uri="{BB962C8B-B14F-4D97-AF65-F5344CB8AC3E}">
        <p14:creationId xmlns:p14="http://schemas.microsoft.com/office/powerpoint/2010/main" val="2949685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81200" y="212908"/>
            <a:ext cx="7467600" cy="551797"/>
          </a:xfrm>
        </p:spPr>
        <p:txBody>
          <a:bodyPr/>
          <a:lstStyle/>
          <a:p>
            <a:pPr algn="ctr">
              <a:defRPr/>
            </a:pPr>
            <a:r>
              <a:rPr lang="fr-FR" u="sng" dirty="0"/>
              <a:t>dépression</a:t>
            </a:r>
          </a:p>
        </p:txBody>
      </p:sp>
      <p:sp>
        <p:nvSpPr>
          <p:cNvPr id="2" name="Espace réservé du contenu 1"/>
          <p:cNvSpPr>
            <a:spLocks noGrp="1"/>
          </p:cNvSpPr>
          <p:nvPr>
            <p:ph sz="quarter" idx="1"/>
          </p:nvPr>
        </p:nvSpPr>
        <p:spPr>
          <a:xfrm>
            <a:off x="1981200" y="980728"/>
            <a:ext cx="8229600" cy="5256560"/>
          </a:xfrm>
        </p:spPr>
        <p:txBody>
          <a:bodyPr>
            <a:normAutofit fontScale="70000" lnSpcReduction="20000"/>
          </a:bodyPr>
          <a:lstStyle/>
          <a:p>
            <a:pPr marL="92075" indent="17463">
              <a:buNone/>
              <a:defRPr/>
            </a:pPr>
            <a:r>
              <a:rPr lang="fr-FR" dirty="0"/>
              <a:t>Méta analyse de </a:t>
            </a:r>
            <a:r>
              <a:rPr lang="fr-FR" dirty="0" err="1"/>
              <a:t>Rébar</a:t>
            </a:r>
            <a:r>
              <a:rPr lang="fr-FR" dirty="0"/>
              <a:t> et al. (N=92 études, n= 4310 pour la dépression et N= 306, n= 10766 pour l’anxiété)</a:t>
            </a:r>
          </a:p>
          <a:p>
            <a:pPr marL="365760" indent="-256032">
              <a:buFont typeface="Wingdings" pitchFamily="2" charset="2"/>
              <a:buChar char="Ø"/>
              <a:defRPr/>
            </a:pPr>
            <a:r>
              <a:rPr lang="fr-FR" dirty="0"/>
              <a:t>Résultats:</a:t>
            </a:r>
          </a:p>
          <a:p>
            <a:pPr marL="625475" indent="-266700">
              <a:buFont typeface="Arial" pitchFamily="34" charset="0"/>
              <a:buChar char="•"/>
              <a:defRPr/>
            </a:pPr>
            <a:r>
              <a:rPr lang="fr-FR" dirty="0"/>
              <a:t>↘ des </a:t>
            </a:r>
            <a:r>
              <a:rPr lang="fr-FR" dirty="0" err="1"/>
              <a:t>sympt</a:t>
            </a:r>
            <a:r>
              <a:rPr lang="fr-FR" dirty="0"/>
              <a:t> dépressifs avec effet modéré et </a:t>
            </a:r>
            <a:r>
              <a:rPr lang="fr-FR" dirty="0" err="1"/>
              <a:t>sympt</a:t>
            </a:r>
            <a:r>
              <a:rPr lang="fr-FR" dirty="0"/>
              <a:t> anxieux avec effet faible</a:t>
            </a:r>
          </a:p>
          <a:p>
            <a:pPr marL="625475" indent="-266700">
              <a:buFont typeface="Arial" pitchFamily="34" charset="0"/>
              <a:buChar char="•"/>
              <a:defRPr/>
            </a:pPr>
            <a:endParaRPr lang="fr-FR" dirty="0"/>
          </a:p>
          <a:p>
            <a:pPr marL="625475" indent="-266700">
              <a:buFont typeface="Arial" pitchFamily="34" charset="0"/>
              <a:buChar char="•"/>
              <a:defRPr/>
            </a:pPr>
            <a:r>
              <a:rPr lang="fr-FR" dirty="0"/>
              <a:t>Effet </a:t>
            </a:r>
            <a:r>
              <a:rPr lang="fr-FR" dirty="0" err="1"/>
              <a:t>anti-dépresseur</a:t>
            </a:r>
            <a:r>
              <a:rPr lang="fr-FR" dirty="0"/>
              <a:t> allant de modéré à fort </a:t>
            </a:r>
            <a:r>
              <a:rPr lang="fr-FR" dirty="0" err="1"/>
              <a:t>prog</a:t>
            </a:r>
            <a:r>
              <a:rPr lang="fr-FR" dirty="0"/>
              <a:t> AP vs gr contrôle ou gr sans </a:t>
            </a:r>
            <a:r>
              <a:rPr lang="fr-FR" dirty="0" err="1"/>
              <a:t>ttt</a:t>
            </a:r>
            <a:r>
              <a:rPr lang="fr-FR" dirty="0"/>
              <a:t>.</a:t>
            </a:r>
          </a:p>
          <a:p>
            <a:pPr marL="625475" indent="-266700">
              <a:buFont typeface="Arial" pitchFamily="34" charset="0"/>
              <a:buChar char="•"/>
              <a:defRPr/>
            </a:pPr>
            <a:r>
              <a:rPr lang="fr-FR" dirty="0"/>
              <a:t>Effet anxiolytique: résultats non constants.</a:t>
            </a:r>
          </a:p>
          <a:p>
            <a:pPr marL="625475" indent="-266700">
              <a:buNone/>
              <a:defRPr/>
            </a:pPr>
            <a:endParaRPr lang="fr-FR" dirty="0"/>
          </a:p>
          <a:p>
            <a:pPr marL="625475" indent="-266700">
              <a:buFont typeface="Arial" pitchFamily="34" charset="0"/>
              <a:buChar char="•"/>
              <a:defRPr/>
            </a:pPr>
            <a:r>
              <a:rPr lang="fr-FR" dirty="0"/>
              <a:t>Effet protecteur de </a:t>
            </a:r>
            <a:r>
              <a:rPr lang="fr-FR" dirty="0" err="1"/>
              <a:t>sd</a:t>
            </a:r>
            <a:r>
              <a:rPr lang="fr-FR" dirty="0"/>
              <a:t> </a:t>
            </a:r>
            <a:r>
              <a:rPr lang="fr-FR" dirty="0" err="1"/>
              <a:t>dépr</a:t>
            </a:r>
            <a:r>
              <a:rPr lang="fr-FR" dirty="0"/>
              <a:t> (45% de risque en – si AP </a:t>
            </a:r>
            <a:r>
              <a:rPr lang="fr-FR" dirty="0" err="1"/>
              <a:t>rég</a:t>
            </a:r>
            <a:r>
              <a:rPr lang="fr-FR" dirty="0"/>
              <a:t> et entre 28 et 48% en – pour </a:t>
            </a:r>
            <a:r>
              <a:rPr lang="fr-FR" dirty="0" err="1"/>
              <a:t>tb</a:t>
            </a:r>
            <a:r>
              <a:rPr lang="fr-FR" dirty="0"/>
              <a:t> anxieux)</a:t>
            </a:r>
          </a:p>
          <a:p>
            <a:pPr marL="625475" indent="-266700">
              <a:buFont typeface="Arial" pitchFamily="34" charset="0"/>
              <a:buChar char="•"/>
              <a:defRPr/>
            </a:pPr>
            <a:endParaRPr lang="fr-FR" dirty="0"/>
          </a:p>
          <a:p>
            <a:pPr marL="625475" indent="-266700">
              <a:buFont typeface="Arial" pitchFamily="34" charset="0"/>
              <a:buChar char="•"/>
              <a:defRPr/>
            </a:pPr>
            <a:r>
              <a:rPr lang="fr-FR" dirty="0"/>
              <a:t>Effet + des AP pour </a:t>
            </a:r>
            <a:r>
              <a:rPr lang="fr-FR" dirty="0" err="1"/>
              <a:t>dép</a:t>
            </a:r>
            <a:r>
              <a:rPr lang="fr-FR" dirty="0"/>
              <a:t> du post-partum + effet protecteur</a:t>
            </a:r>
          </a:p>
          <a:p>
            <a:pPr marL="625475" indent="-266700">
              <a:buFont typeface="Arial" pitchFamily="34" charset="0"/>
              <a:buChar char="•"/>
              <a:defRPr/>
            </a:pPr>
            <a:endParaRPr lang="fr-FR" dirty="0"/>
          </a:p>
          <a:p>
            <a:pPr marL="625475" indent="-266700">
              <a:buFont typeface="Arial" pitchFamily="34" charset="0"/>
              <a:buChar char="•"/>
              <a:defRPr/>
            </a:pPr>
            <a:r>
              <a:rPr lang="fr-FR" dirty="0"/>
              <a:t>NB: </a:t>
            </a:r>
            <a:r>
              <a:rPr lang="fr-FR" dirty="0" err="1"/>
              <a:t>tb</a:t>
            </a:r>
            <a:r>
              <a:rPr lang="fr-FR" dirty="0"/>
              <a:t> bipolaire: Effet + mais biais et peu d’études (6)</a:t>
            </a:r>
          </a:p>
          <a:p>
            <a:pPr marL="625475" indent="-266700">
              <a:buFont typeface="Arial" pitchFamily="34" charset="0"/>
              <a:buChar char="•"/>
              <a:defRPr/>
            </a:pPr>
            <a:endParaRPr lang="fr-FR" dirty="0"/>
          </a:p>
          <a:p>
            <a:pPr marL="625475" indent="-266700">
              <a:buFont typeface="Arial" pitchFamily="34" charset="0"/>
              <a:buChar char="•"/>
              <a:defRPr/>
            </a:pPr>
            <a:r>
              <a:rPr lang="fr-FR" dirty="0"/>
              <a:t>(cas </a:t>
            </a:r>
            <a:r>
              <a:rPr lang="fr-FR" dirty="0" err="1"/>
              <a:t>partic</a:t>
            </a:r>
            <a:r>
              <a:rPr lang="fr-FR" dirty="0"/>
              <a:t> de l’anorexie: effet + mais règles de bonne pratique. Yoga/massage)</a:t>
            </a:r>
          </a:p>
        </p:txBody>
      </p:sp>
    </p:spTree>
    <p:extLst>
      <p:ext uri="{BB962C8B-B14F-4D97-AF65-F5344CB8AC3E}">
        <p14:creationId xmlns:p14="http://schemas.microsoft.com/office/powerpoint/2010/main" val="2220894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81200" y="173038"/>
            <a:ext cx="7467600" cy="591666"/>
          </a:xfrm>
        </p:spPr>
        <p:txBody>
          <a:bodyPr/>
          <a:lstStyle/>
          <a:p>
            <a:pPr algn="ctr">
              <a:defRPr/>
            </a:pPr>
            <a:r>
              <a:rPr lang="fr-FR" u="sng" dirty="0"/>
              <a:t>schizophrénie</a:t>
            </a:r>
            <a:endParaRPr lang="fr-FR" dirty="0"/>
          </a:p>
        </p:txBody>
      </p:sp>
      <p:sp>
        <p:nvSpPr>
          <p:cNvPr id="20482" name="Espace réservé du contenu 1"/>
          <p:cNvSpPr>
            <a:spLocks noGrp="1"/>
          </p:cNvSpPr>
          <p:nvPr>
            <p:ph sz="quarter" idx="1"/>
          </p:nvPr>
        </p:nvSpPr>
        <p:spPr>
          <a:xfrm>
            <a:off x="1981200" y="1124744"/>
            <a:ext cx="7467600" cy="5349208"/>
          </a:xfrm>
        </p:spPr>
        <p:txBody>
          <a:bodyPr/>
          <a:lstStyle/>
          <a:p>
            <a:pPr eaLnBrk="1" hangingPunct="1"/>
            <a:r>
              <a:rPr lang="fr-FR" dirty="0"/>
              <a:t>Méta-analyse de Firth et al. (N=10, n=384): l’AP améliore les cognitions générales et + spécifiquement:</a:t>
            </a:r>
          </a:p>
          <a:p>
            <a:pPr eaLnBrk="1" hangingPunct="1"/>
            <a:r>
              <a:rPr lang="fr-FR" dirty="0"/>
              <a:t>- la mémoire de travail et capacité de planification</a:t>
            </a:r>
          </a:p>
          <a:p>
            <a:pPr eaLnBrk="1" hangingPunct="1"/>
            <a:r>
              <a:rPr lang="fr-FR" dirty="0"/>
              <a:t>- les cognitions sociales</a:t>
            </a:r>
          </a:p>
          <a:p>
            <a:pPr eaLnBrk="1" hangingPunct="1"/>
            <a:r>
              <a:rPr lang="fr-FR" dirty="0"/>
              <a:t>- l’attention et la vigilance</a:t>
            </a:r>
          </a:p>
          <a:p>
            <a:pPr eaLnBrk="1" hangingPunct="1"/>
            <a:endParaRPr lang="fr-FR" dirty="0"/>
          </a:p>
          <a:p>
            <a:pPr eaLnBrk="1" hangingPunct="1"/>
            <a:r>
              <a:rPr lang="fr-FR" dirty="0"/>
              <a:t>Meilleure qualité de sommeil (s’il est pratiqué entre 4 et 8h avant de se coucher)</a:t>
            </a:r>
          </a:p>
        </p:txBody>
      </p:sp>
    </p:spTree>
    <p:extLst>
      <p:ext uri="{BB962C8B-B14F-4D97-AF65-F5344CB8AC3E}">
        <p14:creationId xmlns:p14="http://schemas.microsoft.com/office/powerpoint/2010/main" val="85181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Effet de l’AP sur </a:t>
            </a:r>
            <a:r>
              <a:rPr lang="fr-FR"/>
              <a:t>le cerveau</a:t>
            </a:r>
          </a:p>
        </p:txBody>
      </p:sp>
    </p:spTree>
    <p:extLst>
      <p:ext uri="{BB962C8B-B14F-4D97-AF65-F5344CB8AC3E}">
        <p14:creationId xmlns:p14="http://schemas.microsoft.com/office/powerpoint/2010/main" val="2765599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5232400" y="5084764"/>
            <a:ext cx="4686300" cy="1184275"/>
          </a:xfrm>
        </p:spPr>
        <p:txBody>
          <a:bodyPr>
            <a:noAutofit/>
          </a:bodyPr>
          <a:lstStyle/>
          <a:p>
            <a:pPr>
              <a:spcAft>
                <a:spcPts val="0"/>
              </a:spcAft>
              <a:defRPr/>
            </a:pPr>
            <a:r>
              <a:rPr lang="fr-FR" sz="1800" dirty="0"/>
              <a:t>1: + de substance grise</a:t>
            </a:r>
          </a:p>
          <a:p>
            <a:pPr>
              <a:spcAft>
                <a:spcPts val="0"/>
              </a:spcAft>
              <a:defRPr/>
            </a:pPr>
            <a:r>
              <a:rPr lang="fr-FR" sz="1800" dirty="0"/>
              <a:t>2: </a:t>
            </a:r>
            <a:r>
              <a:rPr lang="fr-FR" sz="1800" dirty="0" err="1"/>
              <a:t>neurogenèse</a:t>
            </a:r>
            <a:endParaRPr lang="fr-FR" sz="1800" dirty="0"/>
          </a:p>
          <a:p>
            <a:pPr>
              <a:spcAft>
                <a:spcPts val="0"/>
              </a:spcAft>
              <a:defRPr/>
            </a:pPr>
            <a:r>
              <a:rPr lang="fr-FR" sz="1800" dirty="0"/>
              <a:t>3: une meilleure connectivité</a:t>
            </a:r>
          </a:p>
          <a:p>
            <a:pPr>
              <a:spcAft>
                <a:spcPts val="0"/>
              </a:spcAft>
              <a:defRPr/>
            </a:pPr>
            <a:r>
              <a:rPr lang="fr-FR" sz="1800" dirty="0"/>
              <a:t>4: création de nouveaux vaisseaux sanguins</a:t>
            </a:r>
          </a:p>
        </p:txBody>
      </p:sp>
      <p:pic>
        <p:nvPicPr>
          <p:cNvPr id="22531" name="Espace réservé du contenu 3" descr="effet du sport sur cerveau image.jpg"/>
          <p:cNvPicPr>
            <a:picLocks noGrp="1" noChangeAspect="1"/>
          </p:cNvPicPr>
          <p:nvPr>
            <p:ph sz="quarter" idx="1"/>
          </p:nvPr>
        </p:nvPicPr>
        <p:blipFill>
          <a:blip r:embed="rId2" cstate="print"/>
          <a:srcRect/>
          <a:stretch>
            <a:fillRect/>
          </a:stretch>
        </p:blipFill>
        <p:spPr>
          <a:xfrm>
            <a:off x="2063750" y="260351"/>
            <a:ext cx="7854950" cy="4752975"/>
          </a:xfrm>
        </p:spPr>
      </p:pic>
    </p:spTree>
    <p:extLst>
      <p:ext uri="{BB962C8B-B14F-4D97-AF65-F5344CB8AC3E}">
        <p14:creationId xmlns:p14="http://schemas.microsoft.com/office/powerpoint/2010/main" val="1993269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
          </p:nvPr>
        </p:nvSpPr>
        <p:spPr>
          <a:xfrm>
            <a:off x="1981200" y="692696"/>
            <a:ext cx="7467600" cy="5781256"/>
          </a:xfrm>
        </p:spPr>
        <p:txBody>
          <a:bodyPr>
            <a:normAutofit/>
          </a:bodyPr>
          <a:lstStyle/>
          <a:p>
            <a:pPr marL="365760" indent="-256032">
              <a:buFont typeface="Wingdings 3"/>
              <a:buChar char=""/>
              <a:defRPr/>
            </a:pPr>
            <a:endParaRPr lang="fr-FR" dirty="0"/>
          </a:p>
          <a:p>
            <a:pPr marL="365760" indent="-256032">
              <a:buFont typeface="Wingdings 3"/>
              <a:buChar char=""/>
              <a:defRPr/>
            </a:pPr>
            <a:r>
              <a:rPr lang="fr-FR" dirty="0"/>
              <a:t>1. + de substance grise, en </a:t>
            </a:r>
            <a:r>
              <a:rPr lang="fr-FR" dirty="0" err="1"/>
              <a:t>pré-frontal</a:t>
            </a:r>
            <a:r>
              <a:rPr lang="fr-FR" dirty="0"/>
              <a:t> surtout</a:t>
            </a:r>
          </a:p>
          <a:p>
            <a:pPr marL="365760" indent="-256032">
              <a:buFont typeface="Wingdings 3"/>
              <a:buChar char=""/>
              <a:defRPr/>
            </a:pPr>
            <a:r>
              <a:rPr lang="fr-FR" dirty="0"/>
              <a:t>2. </a:t>
            </a:r>
            <a:r>
              <a:rPr lang="fr-FR" dirty="0" err="1"/>
              <a:t>neurogenèse</a:t>
            </a:r>
            <a:r>
              <a:rPr lang="fr-FR" dirty="0"/>
              <a:t>. L’AP </a:t>
            </a:r>
            <a:r>
              <a:rPr lang="fr-FR" dirty="0" err="1"/>
              <a:t>augm</a:t>
            </a:r>
            <a:r>
              <a:rPr lang="fr-FR" dirty="0"/>
              <a:t> le BDNF (méta-analyse de </a:t>
            </a:r>
            <a:r>
              <a:rPr lang="fr-FR" dirty="0" err="1"/>
              <a:t>Szuhany</a:t>
            </a:r>
            <a:r>
              <a:rPr lang="fr-FR" dirty="0"/>
              <a:t> et al. N=29, n= 1111)</a:t>
            </a:r>
          </a:p>
          <a:p>
            <a:pPr marL="365760" indent="-256032">
              <a:buFont typeface="Wingdings 3"/>
              <a:buChar char=""/>
              <a:defRPr/>
            </a:pPr>
            <a:r>
              <a:rPr lang="fr-FR" dirty="0" err="1"/>
              <a:t>Augm</a:t>
            </a:r>
            <a:r>
              <a:rPr lang="fr-FR" dirty="0"/>
              <a:t> du volume de l’hippocampe de 2% au bout d’1 an. (Une étude </a:t>
            </a:r>
            <a:r>
              <a:rPr lang="fr-FR" dirty="0" err="1"/>
              <a:t>Pajon</a:t>
            </a:r>
            <a:r>
              <a:rPr lang="fr-FR" dirty="0"/>
              <a:t> et al. +14% chez patient schizo </a:t>
            </a:r>
            <a:r>
              <a:rPr lang="fr-FR" dirty="0" err="1"/>
              <a:t>ap</a:t>
            </a:r>
            <a:r>
              <a:rPr lang="fr-FR" dirty="0"/>
              <a:t> 1 </a:t>
            </a:r>
            <a:r>
              <a:rPr lang="fr-FR" dirty="0" err="1"/>
              <a:t>prog</a:t>
            </a:r>
            <a:r>
              <a:rPr lang="fr-FR" dirty="0"/>
              <a:t> aérobie) </a:t>
            </a:r>
            <a:r>
              <a:rPr lang="fr-FR" dirty="0">
                <a:sym typeface="Wingdings" pitchFamily="2" charset="2"/>
              </a:rPr>
              <a:t> </a:t>
            </a:r>
            <a:r>
              <a:rPr lang="fr-FR" dirty="0" err="1">
                <a:sym typeface="Wingdings" pitchFamily="2" charset="2"/>
              </a:rPr>
              <a:t>mém</a:t>
            </a:r>
            <a:r>
              <a:rPr lang="fr-FR" dirty="0">
                <a:sym typeface="Wingdings" pitchFamily="2" charset="2"/>
              </a:rPr>
              <a:t> + plasticité cérébrale</a:t>
            </a:r>
            <a:endParaRPr lang="fr-FR" dirty="0"/>
          </a:p>
          <a:p>
            <a:pPr marL="365760" indent="-256032">
              <a:buFont typeface="Wingdings 3"/>
              <a:buChar char=""/>
              <a:defRPr/>
            </a:pPr>
            <a:r>
              <a:rPr lang="fr-FR" dirty="0"/>
              <a:t>3. une meilleure connectivité: </a:t>
            </a:r>
            <a:r>
              <a:rPr lang="fr-FR" dirty="0" err="1"/>
              <a:t>augm</a:t>
            </a:r>
            <a:r>
              <a:rPr lang="fr-FR" dirty="0"/>
              <a:t> du corps calleux</a:t>
            </a:r>
          </a:p>
          <a:p>
            <a:pPr marL="365760" indent="-256032">
              <a:buFont typeface="Wingdings 3"/>
              <a:buChar char=""/>
              <a:defRPr/>
            </a:pPr>
            <a:r>
              <a:rPr lang="fr-FR" dirty="0"/>
              <a:t>4. nouveaux vaisseaux sanguins (VEGF</a:t>
            </a:r>
            <a:r>
              <a:rPr lang="fr-FR" dirty="0">
                <a:sym typeface="Wingdings" pitchFamily="2" charset="2"/>
              </a:rPr>
              <a:t> perfusion des z cérébrales + IGF: croissance tissulaire)</a:t>
            </a:r>
          </a:p>
        </p:txBody>
      </p:sp>
    </p:spTree>
    <p:extLst>
      <p:ext uri="{BB962C8B-B14F-4D97-AF65-F5344CB8AC3E}">
        <p14:creationId xmlns:p14="http://schemas.microsoft.com/office/powerpoint/2010/main" val="3725953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a:t>Le sport, une médiation thérapeutique en psychiatrie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81200" y="260648"/>
            <a:ext cx="8219256" cy="864096"/>
          </a:xfrm>
        </p:spPr>
        <p:txBody>
          <a:bodyPr>
            <a:normAutofit fontScale="90000"/>
          </a:bodyPr>
          <a:lstStyle/>
          <a:p>
            <a:pPr algn="ctr">
              <a:defRPr/>
            </a:pPr>
            <a:br>
              <a:rPr lang="fr-FR" dirty="0"/>
            </a:br>
            <a:r>
              <a:rPr lang="fr-FR" sz="3100" u="sng" dirty="0"/>
              <a:t>Bienfaits des APA pour un public en situation de handicap psychique.</a:t>
            </a:r>
          </a:p>
        </p:txBody>
      </p:sp>
      <p:sp>
        <p:nvSpPr>
          <p:cNvPr id="2" name="Espace réservé du contenu 1"/>
          <p:cNvSpPr>
            <a:spLocks noGrp="1"/>
          </p:cNvSpPr>
          <p:nvPr>
            <p:ph sz="quarter" idx="1"/>
          </p:nvPr>
        </p:nvSpPr>
        <p:spPr>
          <a:xfrm>
            <a:off x="1981200" y="1412777"/>
            <a:ext cx="8229600" cy="5040559"/>
          </a:xfrm>
        </p:spPr>
        <p:txBody>
          <a:bodyPr>
            <a:normAutofit lnSpcReduction="10000"/>
          </a:bodyPr>
          <a:lstStyle/>
          <a:p>
            <a:pPr marL="365760" indent="-256032">
              <a:buNone/>
              <a:defRPr/>
            </a:pPr>
            <a:r>
              <a:rPr lang="fr-FR" dirty="0"/>
              <a:t>Le patient hospitalisé est </a:t>
            </a:r>
            <a:r>
              <a:rPr lang="fr-FR" dirty="0" err="1"/>
              <a:t>svt</a:t>
            </a:r>
            <a:r>
              <a:rPr lang="fr-FR" dirty="0"/>
              <a:t> </a:t>
            </a:r>
            <a:r>
              <a:rPr lang="fr-FR" b="1" dirty="0"/>
              <a:t>sensible à l’approche </a:t>
            </a:r>
            <a:r>
              <a:rPr lang="fr-FR" dirty="0"/>
              <a:t>APA. (soit parce qu’il pratiquait déjà une AP soit parce que cette expérience de vie le reconnaît comme acteur de ses soins)</a:t>
            </a:r>
          </a:p>
          <a:p>
            <a:pPr marL="365760" indent="-256032">
              <a:buNone/>
              <a:defRPr/>
            </a:pPr>
            <a:r>
              <a:rPr lang="fr-FR" b="1" dirty="0"/>
              <a:t>Favorise la rencontre </a:t>
            </a:r>
            <a:r>
              <a:rPr lang="fr-FR" dirty="0"/>
              <a:t>patient-soignant (environnement original, chaleureux et rassurant)</a:t>
            </a:r>
          </a:p>
          <a:p>
            <a:pPr marL="365760" indent="-256032">
              <a:buNone/>
              <a:defRPr/>
            </a:pPr>
            <a:r>
              <a:rPr lang="fr-FR" dirty="0"/>
              <a:t>Retrouver les </a:t>
            </a:r>
            <a:r>
              <a:rPr lang="fr-FR" b="1" dirty="0"/>
              <a:t>capacités fonctionnelles</a:t>
            </a:r>
          </a:p>
          <a:p>
            <a:pPr marL="365760" indent="-256032">
              <a:buNone/>
              <a:defRPr/>
            </a:pPr>
            <a:r>
              <a:rPr lang="fr-FR" dirty="0"/>
              <a:t>Acquérir une </a:t>
            </a:r>
            <a:r>
              <a:rPr lang="fr-FR" b="1" dirty="0"/>
              <a:t>meilleure condition physique </a:t>
            </a:r>
            <a:r>
              <a:rPr lang="fr-FR" dirty="0"/>
              <a:t>et </a:t>
            </a:r>
            <a:r>
              <a:rPr lang="fr-FR" dirty="0" err="1"/>
              <a:t>HdV</a:t>
            </a:r>
            <a:endParaRPr lang="fr-FR" dirty="0"/>
          </a:p>
          <a:p>
            <a:pPr marL="365760" indent="-256032">
              <a:buNone/>
              <a:defRPr/>
            </a:pPr>
            <a:r>
              <a:rPr lang="fr-FR" dirty="0" err="1"/>
              <a:t>Dvpt</a:t>
            </a:r>
            <a:r>
              <a:rPr lang="fr-FR" dirty="0"/>
              <a:t> des </a:t>
            </a:r>
            <a:r>
              <a:rPr lang="fr-FR" b="1" dirty="0" err="1"/>
              <a:t>fct</a:t>
            </a:r>
            <a:r>
              <a:rPr lang="fr-FR" b="1" dirty="0"/>
              <a:t> cognitives</a:t>
            </a:r>
          </a:p>
          <a:p>
            <a:pPr marL="365760" indent="-256032">
              <a:buNone/>
              <a:defRPr/>
            </a:pPr>
            <a:r>
              <a:rPr lang="fr-FR" dirty="0"/>
              <a:t>Elargir les capacités de </a:t>
            </a:r>
            <a:r>
              <a:rPr lang="fr-FR" b="1" dirty="0"/>
              <a:t>communication</a:t>
            </a:r>
          </a:p>
          <a:p>
            <a:pPr marL="365760" indent="-256032">
              <a:buNone/>
              <a:defRPr/>
            </a:pPr>
            <a:r>
              <a:rPr lang="fr-FR" dirty="0"/>
              <a:t>Acquérir une </a:t>
            </a:r>
            <a:r>
              <a:rPr lang="fr-FR" b="1" dirty="0"/>
              <a:t>meilleure estime de soi</a:t>
            </a:r>
          </a:p>
          <a:p>
            <a:pPr marL="365760" indent="-256032">
              <a:buNone/>
              <a:defRPr/>
            </a:pPr>
            <a:r>
              <a:rPr lang="fr-FR" dirty="0"/>
              <a:t>Construction d’un </a:t>
            </a:r>
            <a:r>
              <a:rPr lang="fr-FR" b="1" dirty="0"/>
              <a:t>projet</a:t>
            </a:r>
            <a:r>
              <a:rPr lang="fr-FR" dirty="0"/>
              <a:t> individuel ou collectif</a:t>
            </a:r>
          </a:p>
          <a:p>
            <a:pPr marL="365760" indent="-256032">
              <a:buNone/>
              <a:defRPr/>
            </a:pPr>
            <a:r>
              <a:rPr lang="fr-FR" dirty="0"/>
              <a:t>Mise en œuvre de sa </a:t>
            </a:r>
            <a:r>
              <a:rPr lang="fr-FR" b="1" dirty="0"/>
              <a:t>citoyenneté.</a:t>
            </a:r>
          </a:p>
          <a:p>
            <a:pPr marL="365760" indent="-256032">
              <a:buFont typeface="Wingdings 3"/>
              <a:buChar char=""/>
              <a:defRPr/>
            </a:pPr>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81200" y="274638"/>
            <a:ext cx="7467600" cy="634082"/>
          </a:xfrm>
        </p:spPr>
        <p:txBody>
          <a:bodyPr/>
          <a:lstStyle/>
          <a:p>
            <a:pPr algn="ctr">
              <a:defRPr/>
            </a:pPr>
            <a:r>
              <a:rPr lang="fr-FR" u="sng" dirty="0"/>
              <a:t>Les pratiques existantes</a:t>
            </a:r>
          </a:p>
        </p:txBody>
      </p:sp>
      <p:sp>
        <p:nvSpPr>
          <p:cNvPr id="2" name="Espace réservé du contenu 1"/>
          <p:cNvSpPr>
            <a:spLocks noGrp="1"/>
          </p:cNvSpPr>
          <p:nvPr>
            <p:ph sz="quarter" idx="1"/>
          </p:nvPr>
        </p:nvSpPr>
        <p:spPr>
          <a:xfrm>
            <a:off x="1981200" y="908720"/>
            <a:ext cx="7467600" cy="5565232"/>
          </a:xfrm>
        </p:spPr>
        <p:txBody>
          <a:bodyPr>
            <a:normAutofit/>
          </a:bodyPr>
          <a:lstStyle/>
          <a:p>
            <a:pPr marL="365760" indent="-256032">
              <a:buFont typeface="Wingdings" pitchFamily="2" charset="2"/>
              <a:buChar char="Ø"/>
              <a:defRPr/>
            </a:pPr>
            <a:endParaRPr lang="fr-FR" dirty="0"/>
          </a:p>
          <a:p>
            <a:pPr marL="365760" indent="-256032">
              <a:buFont typeface="Wingdings" pitchFamily="2" charset="2"/>
              <a:buChar char="Ø"/>
              <a:defRPr/>
            </a:pPr>
            <a:r>
              <a:rPr lang="fr-FR" dirty="0"/>
              <a:t>La pratique sportive au sein des structures psy</a:t>
            </a:r>
          </a:p>
          <a:p>
            <a:pPr marL="621792" lvl="1">
              <a:spcBef>
                <a:spcPts val="324"/>
              </a:spcBef>
              <a:buFontTx/>
              <a:buChar char="-"/>
              <a:defRPr/>
            </a:pPr>
            <a:r>
              <a:rPr lang="fr-FR" dirty="0">
                <a:sym typeface="Wingdings" pitchFamily="2" charset="2"/>
              </a:rPr>
              <a:t> s’interroger sur les </a:t>
            </a:r>
            <a:r>
              <a:rPr lang="fr-FR" dirty="0" err="1">
                <a:sym typeface="Wingdings" pitchFamily="2" charset="2"/>
              </a:rPr>
              <a:t>obj</a:t>
            </a:r>
            <a:r>
              <a:rPr lang="fr-FR" dirty="0">
                <a:sym typeface="Wingdings" pitchFamily="2" charset="2"/>
              </a:rPr>
              <a:t> de soins en </a:t>
            </a:r>
            <a:r>
              <a:rPr lang="fr-FR" dirty="0" err="1">
                <a:sym typeface="Wingdings" pitchFamily="2" charset="2"/>
              </a:rPr>
              <a:t>fct</a:t>
            </a:r>
            <a:r>
              <a:rPr lang="fr-FR" dirty="0">
                <a:sym typeface="Wingdings" pitchFamily="2" charset="2"/>
              </a:rPr>
              <a:t> des besoins du patient et de ses capacités car </a:t>
            </a:r>
            <a:r>
              <a:rPr lang="fr-FR" dirty="0" err="1">
                <a:sym typeface="Wingdings" pitchFamily="2" charset="2"/>
              </a:rPr>
              <a:t>svt</a:t>
            </a:r>
            <a:r>
              <a:rPr lang="fr-FR" dirty="0">
                <a:sym typeface="Wingdings" pitchFamily="2" charset="2"/>
              </a:rPr>
              <a:t> « le service des sports fait parti de la vie institutionnelle, intégré à l’arsenal thérapeutique ms d’une façon particulière. Il est </a:t>
            </a:r>
            <a:r>
              <a:rPr lang="fr-FR" dirty="0" err="1">
                <a:sym typeface="Wingdings" pitchFamily="2" charset="2"/>
              </a:rPr>
              <a:t>svt</a:t>
            </a:r>
            <a:r>
              <a:rPr lang="fr-FR" dirty="0">
                <a:sym typeface="Wingdings" pitchFamily="2" charset="2"/>
              </a:rPr>
              <a:t> « mis sur la touche », considéré comme une activité « annexe », « occupationnelle ». </a:t>
            </a:r>
            <a:r>
              <a:rPr lang="fr-FR" i="1" dirty="0">
                <a:sym typeface="Wingdings" pitchFamily="2" charset="2"/>
              </a:rPr>
              <a:t>(Le sport, le laissé pour-compte de la psychiatrie)</a:t>
            </a:r>
            <a:endParaRPr lang="fr-FR" i="1" dirty="0"/>
          </a:p>
          <a:p>
            <a:pPr marL="365760" indent="-256032">
              <a:buFont typeface="Wingdings" pitchFamily="2" charset="2"/>
              <a:buChar char="Ø"/>
              <a:defRPr/>
            </a:pPr>
            <a:r>
              <a:rPr lang="fr-FR" dirty="0"/>
              <a:t>La pratique sportive associative adaptée:</a:t>
            </a:r>
          </a:p>
          <a:p>
            <a:pPr marL="621792" lvl="1">
              <a:spcBef>
                <a:spcPts val="324"/>
              </a:spcBef>
              <a:buFontTx/>
              <a:buChar char="-"/>
              <a:defRPr/>
            </a:pPr>
            <a:r>
              <a:rPr lang="fr-FR" dirty="0"/>
              <a:t>2 </a:t>
            </a:r>
            <a:r>
              <a:rPr lang="fr-FR" dirty="0" err="1"/>
              <a:t>assoc</a:t>
            </a:r>
            <a:r>
              <a:rPr lang="fr-FR" dirty="0"/>
              <a:t>: la FFSA (secteur compétitif et non)</a:t>
            </a:r>
          </a:p>
          <a:p>
            <a:pPr marL="621792" lvl="1">
              <a:spcBef>
                <a:spcPts val="324"/>
              </a:spcBef>
              <a:buFontTx/>
              <a:buChar char="-"/>
              <a:defRPr/>
            </a:pPr>
            <a:r>
              <a:rPr lang="fr-FR" dirty="0"/>
              <a:t>L’Association Sport en Tête</a:t>
            </a:r>
          </a:p>
          <a:p>
            <a:pPr marL="365760" indent="-256032">
              <a:buFont typeface="Wingdings" pitchFamily="2" charset="2"/>
              <a:buChar char="Ø"/>
              <a:defRPr/>
            </a:pPr>
            <a:r>
              <a:rPr lang="fr-FR" dirty="0"/>
              <a:t>La pratique sportive associative ordinaire (&lt;1% des licenciés sont en situation de handicap)</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Bibliographie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81200" y="274638"/>
            <a:ext cx="8229600" cy="778098"/>
          </a:xfrm>
        </p:spPr>
        <p:txBody>
          <a:bodyPr/>
          <a:lstStyle/>
          <a:p>
            <a:pPr algn="ctr">
              <a:defRPr/>
            </a:pPr>
            <a:r>
              <a:rPr lang="fr-FR" dirty="0"/>
              <a:t>Bibliographie</a:t>
            </a:r>
          </a:p>
        </p:txBody>
      </p:sp>
      <p:sp>
        <p:nvSpPr>
          <p:cNvPr id="43010" name="Espace réservé du contenu 1"/>
          <p:cNvSpPr>
            <a:spLocks noGrp="1"/>
          </p:cNvSpPr>
          <p:nvPr>
            <p:ph sz="quarter" idx="1"/>
          </p:nvPr>
        </p:nvSpPr>
        <p:spPr>
          <a:xfrm>
            <a:off x="1981200" y="1196976"/>
            <a:ext cx="8229600" cy="4810125"/>
          </a:xfrm>
        </p:spPr>
        <p:txBody>
          <a:bodyPr/>
          <a:lstStyle/>
          <a:p>
            <a:pPr eaLnBrk="1" hangingPunct="1"/>
            <a:r>
              <a:rPr lang="fr-FR" sz="1400" i="1"/>
              <a:t>Pratique de l’activité physique et psychiatrie </a:t>
            </a:r>
            <a:r>
              <a:rPr lang="fr-FR" sz="1400"/>
              <a:t>(L. Kern, C. Fayollet (EMC, janvier 2018)</a:t>
            </a:r>
          </a:p>
          <a:p>
            <a:pPr eaLnBrk="1" hangingPunct="1"/>
            <a:r>
              <a:rPr lang="fr-FR" sz="1400" i="1"/>
              <a:t>Les effets du sport sur le cerveau </a:t>
            </a:r>
            <a:r>
              <a:rPr lang="fr-FR" sz="1400"/>
              <a:t>(U. Pontes, Cerveau et Psycho, mars 2017)</a:t>
            </a:r>
          </a:p>
          <a:p>
            <a:pPr eaLnBrk="1" hangingPunct="1"/>
            <a:r>
              <a:rPr lang="fr-FR" sz="1400" i="1"/>
              <a:t>Exercise training increases size of hippocampus and improves memory </a:t>
            </a:r>
            <a:r>
              <a:rPr lang="fr-FR" sz="1400"/>
              <a:t>(Erickson et al. 2010)</a:t>
            </a:r>
          </a:p>
          <a:p>
            <a:pPr eaLnBrk="1" hangingPunct="1"/>
            <a:r>
              <a:rPr lang="fr-FR" sz="1400" i="1"/>
              <a:t>Les effets du sport sur le cerveau décryptés </a:t>
            </a:r>
            <a:r>
              <a:rPr lang="fr-FR" sz="1400"/>
              <a:t>(V. Richeux, 2016)</a:t>
            </a:r>
          </a:p>
          <a:p>
            <a:pPr eaLnBrk="1" hangingPunct="1"/>
            <a:r>
              <a:rPr lang="fr-FR" sz="1400" i="1"/>
              <a:t>Cerveau et activité physique, les bienfaits sur l’hippocampe </a:t>
            </a:r>
            <a:r>
              <a:rPr lang="fr-FR" sz="1400"/>
              <a:t>(Dr P. Bacquaert, 2016)</a:t>
            </a:r>
          </a:p>
          <a:p>
            <a:pPr eaLnBrk="1" hangingPunct="1"/>
            <a:r>
              <a:rPr lang="fr-FR" sz="1400" i="1"/>
              <a:t>Efficacité de l’exercice physique en psychiatrie: une voie thérapeutique? </a:t>
            </a:r>
            <a:r>
              <a:rPr lang="fr-FR" sz="1400"/>
              <a:t>(D. Tordeurs et al. 2010)</a:t>
            </a:r>
          </a:p>
          <a:p>
            <a:pPr eaLnBrk="1" hangingPunct="1"/>
            <a:r>
              <a:rPr lang="fr-FR" sz="1400" i="1"/>
              <a:t>Bénéfices des activités physiques adaptées dans la prise en charge de la schizophrénie: revue systématique de la littérature </a:t>
            </a:r>
            <a:r>
              <a:rPr lang="fr-FR" sz="1400"/>
              <a:t>(P. Bernard, 2010)</a:t>
            </a:r>
          </a:p>
          <a:p>
            <a:pPr eaLnBrk="1" hangingPunct="1"/>
            <a:r>
              <a:rPr lang="fr-FR" sz="1400" i="1"/>
              <a:t>Sport et handicap dans notre société: un défi à l’épreuve du social </a:t>
            </a:r>
            <a:r>
              <a:rPr lang="fr-FR" sz="1400"/>
              <a:t>(R. Compte)</a:t>
            </a:r>
          </a:p>
          <a:p>
            <a:pPr eaLnBrk="1" hangingPunct="1"/>
            <a:r>
              <a:rPr lang="fr-FR" sz="1400" i="1"/>
              <a:t>Découvrir le sport en institution </a:t>
            </a:r>
            <a:r>
              <a:rPr lang="fr-FR" sz="1400"/>
              <a:t>(E. Jouet et al., soins psychiatrie n°285, 2013)</a:t>
            </a:r>
          </a:p>
          <a:p>
            <a:pPr eaLnBrk="1" hangingPunct="1"/>
            <a:r>
              <a:rPr lang="fr-FR" sz="1400" i="1"/>
              <a:t>Promotion et prescription d’une activité physique adaptée </a:t>
            </a:r>
            <a:r>
              <a:rPr lang="fr-FR" sz="1400"/>
              <a:t>(HAS 15/12/2015)</a:t>
            </a:r>
          </a:p>
          <a:p>
            <a:pPr eaLnBrk="1" hangingPunct="1"/>
            <a:r>
              <a:rPr lang="fr-FR" sz="1400" i="1"/>
              <a:t>Les activités physiques adaptées et la psychiatrie </a:t>
            </a:r>
            <a:r>
              <a:rPr lang="fr-FR" sz="1400"/>
              <a:t>(M. Zacharie, Soins Psychiatrie n°285, 2013)</a:t>
            </a:r>
          </a:p>
          <a:p>
            <a:pPr eaLnBrk="1" hangingPunct="1"/>
            <a:r>
              <a:rPr lang="fr-FR" sz="1400" i="1"/>
              <a:t>De l’intérêt du sport en psychiatrie </a:t>
            </a:r>
            <a:r>
              <a:rPr lang="fr-FR" sz="1400"/>
              <a:t>(H. Bernard, Santé mentale n°120, 2007)</a:t>
            </a:r>
          </a:p>
          <a:p>
            <a:pPr eaLnBrk="1" hangingPunct="1"/>
            <a:r>
              <a:rPr lang="fr-FR" sz="1400" i="1"/>
              <a:t>Le Sport, le laissé-pour-compte de la psychiatrie? </a:t>
            </a:r>
            <a:r>
              <a:rPr lang="fr-FR" sz="1400"/>
              <a:t>(M. Kudelski, L’information psychiatrique 2010/10 volume 86, p877-882)</a:t>
            </a:r>
          </a:p>
          <a:p>
            <a:pPr eaLnBrk="1" hangingPunct="1"/>
            <a:r>
              <a:rPr lang="fr-FR" sz="1400" i="1"/>
              <a:t>Sport et psychiatrie </a:t>
            </a:r>
            <a:r>
              <a:rPr lang="fr-FR" sz="1400"/>
              <a:t>(J-F Allilaire, Annales Médico-Psychologiques 166, 2008)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43472" y="126278"/>
            <a:ext cx="9144000" cy="6039026"/>
          </a:xfrm>
        </p:spPr>
        <p:txBody>
          <a:bodyPr>
            <a:normAutofit fontScale="85000" lnSpcReduction="20000"/>
          </a:bodyPr>
          <a:lstStyle/>
          <a:p>
            <a:pPr marL="0" indent="0" algn="ctr">
              <a:lnSpc>
                <a:spcPct val="80000"/>
              </a:lnSpc>
              <a:buNone/>
            </a:pPr>
            <a:r>
              <a:rPr lang="fr-FR" altLang="fr-FR" sz="4400" b="1" dirty="0">
                <a:solidFill>
                  <a:srgbClr val="FF0000"/>
                </a:solidFill>
              </a:rPr>
              <a:t>1969-1977 </a:t>
            </a:r>
          </a:p>
          <a:p>
            <a:pPr marL="0" indent="0" algn="ctr">
              <a:lnSpc>
                <a:spcPct val="80000"/>
              </a:lnSpc>
              <a:buNone/>
            </a:pPr>
            <a:r>
              <a:rPr lang="fr-FR" altLang="fr-FR" sz="4400" b="1" dirty="0">
                <a:solidFill>
                  <a:srgbClr val="FF0000"/>
                </a:solidFill>
              </a:rPr>
              <a:t> Bases conceptuelles et institutionnelles de la fédération, par quelques pionniers</a:t>
            </a:r>
          </a:p>
          <a:p>
            <a:pPr>
              <a:lnSpc>
                <a:spcPct val="80000"/>
              </a:lnSpc>
              <a:buNone/>
            </a:pPr>
            <a:endParaRPr lang="fr-FR" altLang="fr-FR" sz="4400" dirty="0"/>
          </a:p>
          <a:p>
            <a:pPr>
              <a:lnSpc>
                <a:spcPct val="80000"/>
              </a:lnSpc>
              <a:buNone/>
            </a:pPr>
            <a:r>
              <a:rPr lang="fr-FR" altLang="fr-FR" sz="4400" dirty="0"/>
              <a:t>	</a:t>
            </a:r>
            <a:r>
              <a:rPr lang="fr-FR" altLang="fr-FR" sz="3600" dirty="0"/>
              <a:t>- 1969, </a:t>
            </a:r>
            <a:r>
              <a:rPr lang="fr-FR" altLang="fr-FR" sz="3600" dirty="0" err="1"/>
              <a:t>Eunice</a:t>
            </a:r>
            <a:r>
              <a:rPr lang="fr-FR" altLang="fr-FR" sz="3600" dirty="0"/>
              <a:t> KENNEDY SHRIVER Premières « méthodes » d’entraînement d’activités physiques et Sportives pour handicapés mentaux à Paris.</a:t>
            </a:r>
          </a:p>
          <a:p>
            <a:pPr>
              <a:lnSpc>
                <a:spcPct val="80000"/>
              </a:lnSpc>
              <a:buNone/>
            </a:pPr>
            <a:endParaRPr lang="fr-FR" altLang="fr-FR" sz="3600" dirty="0"/>
          </a:p>
          <a:p>
            <a:pPr>
              <a:lnSpc>
                <a:spcPct val="80000"/>
              </a:lnSpc>
              <a:buNone/>
            </a:pPr>
            <a:r>
              <a:rPr lang="fr-FR" altLang="fr-FR" sz="3600" dirty="0"/>
              <a:t>	- Création de la FAVA (franco </a:t>
            </a:r>
            <a:r>
              <a:rPr lang="fr-FR" altLang="fr-FR" sz="3600" dirty="0" err="1"/>
              <a:t>american</a:t>
            </a:r>
            <a:r>
              <a:rPr lang="fr-FR" altLang="fr-FR" sz="3600" dirty="0"/>
              <a:t> </a:t>
            </a:r>
            <a:r>
              <a:rPr lang="fr-FR" altLang="fr-FR" sz="3600" dirty="0" err="1"/>
              <a:t>volunteer</a:t>
            </a:r>
            <a:r>
              <a:rPr lang="fr-FR" altLang="fr-FR" sz="3600" dirty="0"/>
              <a:t> association) à Paris et de </a:t>
            </a:r>
            <a:r>
              <a:rPr lang="fr-FR" altLang="fr-FR" sz="3600" dirty="0" err="1"/>
              <a:t>qq</a:t>
            </a:r>
            <a:r>
              <a:rPr lang="fr-FR" altLang="fr-FR" sz="3600" dirty="0"/>
              <a:t> </a:t>
            </a:r>
            <a:r>
              <a:rPr lang="fr-FR" altLang="fr-FR" sz="3600" dirty="0" err="1"/>
              <a:t>asso</a:t>
            </a:r>
            <a:r>
              <a:rPr lang="fr-FR" altLang="fr-FR" sz="3600" dirty="0"/>
              <a:t> sportives en province, pour promouvoir le sport pour les personnes handicapées mentales.</a:t>
            </a:r>
          </a:p>
          <a:p>
            <a:pPr>
              <a:lnSpc>
                <a:spcPct val="120000"/>
              </a:lnSpc>
              <a:buNone/>
            </a:pPr>
            <a:r>
              <a:rPr lang="fr-FR" altLang="fr-FR" sz="3600" dirty="0"/>
              <a:t>	</a:t>
            </a:r>
            <a:r>
              <a:rPr lang="fr-FR" altLang="fr-FR" sz="3600" dirty="0">
                <a:solidFill>
                  <a:srgbClr val="FF0000"/>
                </a:solidFill>
              </a:rPr>
              <a:t>- 1970, première manifestation sportive à Paris (INSEP) : les « Jeux Olympiques Spéciaux ».</a:t>
            </a:r>
          </a:p>
          <a:p>
            <a:pPr marL="0" indent="0" algn="ctr">
              <a:buNone/>
            </a:pPr>
            <a:endParaRPr lang="fr-FR"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84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35560" y="764704"/>
            <a:ext cx="2520280" cy="1938992"/>
          </a:xfrm>
          <a:prstGeom prst="rect">
            <a:avLst/>
          </a:prstGeom>
          <a:noFill/>
        </p:spPr>
        <p:txBody>
          <a:bodyPr>
            <a:spAutoFit/>
          </a:bodyPr>
          <a:lstStyle/>
          <a:p>
            <a:pPr>
              <a:defRPr/>
            </a:pPr>
            <a:r>
              <a:rPr lang="fr-FR" sz="4000" b="1" dirty="0">
                <a:ln w="18000">
                  <a:solidFill>
                    <a:srgbClr val="DA1F28">
                      <a:satMod val="140000"/>
                    </a:srgbClr>
                  </a:solidFill>
                  <a:prstDash val="solid"/>
                  <a:miter lim="800000"/>
                </a:ln>
                <a:noFill/>
                <a:effectLst>
                  <a:outerShdw blurRad="25500" dist="23000" dir="7020000" algn="tl">
                    <a:srgbClr val="000000">
                      <a:alpha val="50000"/>
                    </a:srgbClr>
                  </a:outerShdw>
                </a:effectLst>
                <a:latin typeface="Lucida Sans Unicode"/>
                <a:cs typeface="Arial" charset="0"/>
              </a:rPr>
              <a:t>Merci de votre attention</a:t>
            </a:r>
          </a:p>
        </p:txBody>
      </p:sp>
      <p:pic>
        <p:nvPicPr>
          <p:cNvPr id="44035" name="Picture 3"/>
          <p:cNvPicPr>
            <a:picLocks noChangeAspect="1" noChangeArrowheads="1"/>
          </p:cNvPicPr>
          <p:nvPr/>
        </p:nvPicPr>
        <p:blipFill>
          <a:blip r:embed="rId2" cstate="print"/>
          <a:srcRect/>
          <a:stretch>
            <a:fillRect/>
          </a:stretch>
        </p:blipFill>
        <p:spPr bwMode="auto">
          <a:xfrm>
            <a:off x="5016500" y="1268414"/>
            <a:ext cx="5081588" cy="518477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BBD2D2-4925-4CF0-B1C7-6AF71FF51760}"/>
              </a:ext>
            </a:extLst>
          </p:cNvPr>
          <p:cNvSpPr>
            <a:spLocks noGrp="1"/>
          </p:cNvSpPr>
          <p:nvPr>
            <p:ph type="ctrTitle"/>
          </p:nvPr>
        </p:nvSpPr>
        <p:spPr>
          <a:xfrm>
            <a:off x="1061884" y="752168"/>
            <a:ext cx="10004322" cy="3870632"/>
          </a:xfrm>
        </p:spPr>
        <p:txBody>
          <a:bodyPr>
            <a:noAutofit/>
          </a:bodyPr>
          <a:lstStyle/>
          <a:p>
            <a:r>
              <a:rPr lang="fr-FR" sz="4400" dirty="0"/>
              <a:t>Les relations entre les structures hospitalières et le réseau Sport Adapté</a:t>
            </a:r>
            <a:br>
              <a:rPr lang="fr-FR" sz="4400" dirty="0"/>
            </a:br>
            <a:r>
              <a:rPr lang="fr-FR" sz="4400" dirty="0"/>
              <a:t>-</a:t>
            </a:r>
            <a:br>
              <a:rPr lang="fr-FR" sz="4400" dirty="0"/>
            </a:br>
            <a:r>
              <a:rPr lang="fr-FR" sz="4400" dirty="0"/>
              <a:t>Intérêt de la pratique physique et sportive de la personne en situation de handicap psychique</a:t>
            </a:r>
          </a:p>
        </p:txBody>
      </p:sp>
      <p:sp>
        <p:nvSpPr>
          <p:cNvPr id="3" name="Sous-titre 2">
            <a:extLst>
              <a:ext uri="{FF2B5EF4-FFF2-40B4-BE49-F238E27FC236}">
                <a16:creationId xmlns:a16="http://schemas.microsoft.com/office/drawing/2014/main" id="{4CCC7E37-D918-447A-8CCF-6DFA2C565874}"/>
              </a:ext>
            </a:extLst>
          </p:cNvPr>
          <p:cNvSpPr>
            <a:spLocks noGrp="1"/>
          </p:cNvSpPr>
          <p:nvPr>
            <p:ph type="subTitle" idx="1"/>
          </p:nvPr>
        </p:nvSpPr>
        <p:spPr>
          <a:xfrm>
            <a:off x="1061884" y="5619134"/>
            <a:ext cx="10004323" cy="944383"/>
          </a:xfrm>
        </p:spPr>
        <p:txBody>
          <a:bodyPr/>
          <a:lstStyle/>
          <a:p>
            <a:r>
              <a:rPr lang="fr-FR" dirty="0"/>
              <a:t>TABLE RONDE</a:t>
            </a:r>
          </a:p>
        </p:txBody>
      </p:sp>
    </p:spTree>
    <p:extLst>
      <p:ext uri="{BB962C8B-B14F-4D97-AF65-F5344CB8AC3E}">
        <p14:creationId xmlns:p14="http://schemas.microsoft.com/office/powerpoint/2010/main" val="2207345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DA1A86-2AA0-4ACE-92FF-7D8ECB1360EA}"/>
              </a:ext>
            </a:extLst>
          </p:cNvPr>
          <p:cNvSpPr>
            <a:spLocks noGrp="1"/>
          </p:cNvSpPr>
          <p:nvPr>
            <p:ph type="title"/>
          </p:nvPr>
        </p:nvSpPr>
        <p:spPr/>
        <p:txBody>
          <a:bodyPr/>
          <a:lstStyle/>
          <a:p>
            <a:r>
              <a:rPr lang="fr-FR" dirty="0"/>
              <a:t>Table Ronde</a:t>
            </a:r>
          </a:p>
        </p:txBody>
      </p:sp>
      <p:graphicFrame>
        <p:nvGraphicFramePr>
          <p:cNvPr id="4" name="Tableau 4">
            <a:extLst>
              <a:ext uri="{FF2B5EF4-FFF2-40B4-BE49-F238E27FC236}">
                <a16:creationId xmlns:a16="http://schemas.microsoft.com/office/drawing/2014/main" id="{2ECB79D4-3C56-4019-A768-5DECF8D076DE}"/>
              </a:ext>
            </a:extLst>
          </p:cNvPr>
          <p:cNvGraphicFramePr>
            <a:graphicFrameLocks noGrp="1"/>
          </p:cNvGraphicFramePr>
          <p:nvPr>
            <p:ph idx="1"/>
            <p:extLst>
              <p:ext uri="{D42A27DB-BD31-4B8C-83A1-F6EECF244321}">
                <p14:modId xmlns:p14="http://schemas.microsoft.com/office/powerpoint/2010/main" val="2122689894"/>
              </p:ext>
            </p:extLst>
          </p:nvPr>
        </p:nvGraphicFramePr>
        <p:xfrm>
          <a:off x="840658" y="1825624"/>
          <a:ext cx="10513139" cy="4410584"/>
        </p:xfrm>
        <a:graphic>
          <a:graphicData uri="http://schemas.openxmlformats.org/drawingml/2006/table">
            <a:tbl>
              <a:tblPr firstRow="1" bandRow="1">
                <a:tableStyleId>{5C22544A-7EE6-4342-B048-85BDC9FD1C3A}</a:tableStyleId>
              </a:tblPr>
              <a:tblGrid>
                <a:gridCol w="2197510">
                  <a:extLst>
                    <a:ext uri="{9D8B030D-6E8A-4147-A177-3AD203B41FA5}">
                      <a16:colId xmlns:a16="http://schemas.microsoft.com/office/drawing/2014/main" val="4090212200"/>
                    </a:ext>
                  </a:extLst>
                </a:gridCol>
                <a:gridCol w="4365522">
                  <a:extLst>
                    <a:ext uri="{9D8B030D-6E8A-4147-A177-3AD203B41FA5}">
                      <a16:colId xmlns:a16="http://schemas.microsoft.com/office/drawing/2014/main" val="626493834"/>
                    </a:ext>
                  </a:extLst>
                </a:gridCol>
                <a:gridCol w="3950107">
                  <a:extLst>
                    <a:ext uri="{9D8B030D-6E8A-4147-A177-3AD203B41FA5}">
                      <a16:colId xmlns:a16="http://schemas.microsoft.com/office/drawing/2014/main" val="393964614"/>
                    </a:ext>
                  </a:extLst>
                </a:gridCol>
              </a:tblGrid>
              <a:tr h="491018">
                <a:tc>
                  <a:txBody>
                    <a:bodyPr/>
                    <a:lstStyle/>
                    <a:p>
                      <a:r>
                        <a:rPr lang="fr-FR" dirty="0"/>
                        <a:t>Prénom Nom</a:t>
                      </a:r>
                    </a:p>
                  </a:txBody>
                  <a:tcPr/>
                </a:tc>
                <a:tc>
                  <a:txBody>
                    <a:bodyPr/>
                    <a:lstStyle/>
                    <a:p>
                      <a:r>
                        <a:rPr lang="fr-FR" dirty="0"/>
                        <a:t>Fonction - Structure</a:t>
                      </a:r>
                    </a:p>
                  </a:txBody>
                  <a:tcPr/>
                </a:tc>
                <a:tc>
                  <a:txBody>
                    <a:bodyPr/>
                    <a:lstStyle/>
                    <a:p>
                      <a:r>
                        <a:rPr lang="fr-FR" dirty="0"/>
                        <a:t>Thèmes - Structure</a:t>
                      </a:r>
                    </a:p>
                  </a:txBody>
                  <a:tcPr/>
                </a:tc>
                <a:extLst>
                  <a:ext uri="{0D108BD9-81ED-4DB2-BD59-A6C34878D82A}">
                    <a16:rowId xmlns:a16="http://schemas.microsoft.com/office/drawing/2014/main" val="2635553465"/>
                  </a:ext>
                </a:extLst>
              </a:tr>
              <a:tr h="49101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Patrick Gauthier</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Psychothérapeute Charles Perrens Bordeaux</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Création du Pôle Sport</a:t>
                      </a:r>
                    </a:p>
                  </a:txBody>
                  <a:tcPr anchor="ctr"/>
                </a:tc>
                <a:extLst>
                  <a:ext uri="{0D108BD9-81ED-4DB2-BD59-A6C34878D82A}">
                    <a16:rowId xmlns:a16="http://schemas.microsoft.com/office/drawing/2014/main" val="1335268245"/>
                  </a:ext>
                </a:extLst>
              </a:tr>
              <a:tr h="491018">
                <a:tc vMerge="1">
                  <a:txBody>
                    <a:bodyPr/>
                    <a:lstStyle/>
                    <a:p>
                      <a:endParaRPr lang="fr-FR" dirty="0"/>
                    </a:p>
                  </a:txBody>
                  <a:tcPr anchor="ctr"/>
                </a:tc>
                <a:tc vMerge="1">
                  <a:txBody>
                    <a:bodyPr/>
                    <a:lstStyle/>
                    <a:p>
                      <a:endParaRPr lang="fr-FR" dirty="0"/>
                    </a:p>
                  </a:txBody>
                  <a:tcPr anchor="ctr"/>
                </a:tc>
                <a:tc rowSpan="2">
                  <a:txBody>
                    <a:bodyPr/>
                    <a:lstStyle/>
                    <a:p>
                      <a:r>
                        <a:rPr lang="fr-FR" dirty="0"/>
                        <a:t>Plateforme Sport et Handicap psychique et son lien avec le sport adapté</a:t>
                      </a:r>
                    </a:p>
                  </a:txBody>
                  <a:tcPr anchor="ctr"/>
                </a:tc>
                <a:extLst>
                  <a:ext uri="{0D108BD9-81ED-4DB2-BD59-A6C34878D82A}">
                    <a16:rowId xmlns:a16="http://schemas.microsoft.com/office/drawing/2014/main" val="953540283"/>
                  </a:ext>
                </a:extLst>
              </a:tr>
              <a:tr h="505513">
                <a:tc rowSpan="2">
                  <a:txBody>
                    <a:bodyPr/>
                    <a:lstStyle/>
                    <a:p>
                      <a:r>
                        <a:rPr lang="fr-FR" dirty="0"/>
                        <a:t>Rémi </a:t>
                      </a:r>
                      <a:r>
                        <a:rPr lang="fr-FR" dirty="0" err="1"/>
                        <a:t>Hallouet</a:t>
                      </a:r>
                      <a:endParaRPr lang="fr-FR" dirty="0"/>
                    </a:p>
                  </a:txBody>
                  <a:tcPr anchor="ctr"/>
                </a:tc>
                <a:tc rowSpan="2">
                  <a:txBody>
                    <a:bodyPr/>
                    <a:lstStyle/>
                    <a:p>
                      <a:r>
                        <a:rPr lang="fr-FR" dirty="0"/>
                        <a:t>Enseignant APA Charles Perrens Bordeaux</a:t>
                      </a:r>
                    </a:p>
                  </a:txBody>
                  <a:tcPr anchor="ctr"/>
                </a:tc>
                <a:tc vMerge="1">
                  <a:txBody>
                    <a:bodyPr/>
                    <a:lstStyle/>
                    <a:p>
                      <a:endParaRPr lang="fr-FR" dirty="0"/>
                    </a:p>
                  </a:txBody>
                  <a:tcPr/>
                </a:tc>
                <a:extLst>
                  <a:ext uri="{0D108BD9-81ED-4DB2-BD59-A6C34878D82A}">
                    <a16:rowId xmlns:a16="http://schemas.microsoft.com/office/drawing/2014/main" val="1157876099"/>
                  </a:ext>
                </a:extLst>
              </a:tr>
              <a:tr h="467945">
                <a:tc vMerge="1">
                  <a:txBody>
                    <a:bodyPr/>
                    <a:lstStyle/>
                    <a:p>
                      <a:endParaRPr lang="fr-FR" dirty="0"/>
                    </a:p>
                  </a:txBody>
                  <a:tcPr anchor="ctr"/>
                </a:tc>
                <a:tc vMerge="1">
                  <a:txBody>
                    <a:bodyPr/>
                    <a:lstStyle/>
                    <a:p>
                      <a:endParaRPr lang="fr-FR" dirty="0"/>
                    </a:p>
                  </a:txBody>
                  <a:tcPr anchor="ctr"/>
                </a:tc>
                <a:tc>
                  <a:txBody>
                    <a:bodyPr/>
                    <a:lstStyle/>
                    <a:p>
                      <a:r>
                        <a:rPr lang="fr-FR" dirty="0"/>
                        <a:t>Lien avec les clubs sportifs ordinaires</a:t>
                      </a:r>
                    </a:p>
                  </a:txBody>
                  <a:tcPr anchor="ctr"/>
                </a:tc>
                <a:extLst>
                  <a:ext uri="{0D108BD9-81ED-4DB2-BD59-A6C34878D82A}">
                    <a16:rowId xmlns:a16="http://schemas.microsoft.com/office/drawing/2014/main" val="1092617912"/>
                  </a:ext>
                </a:extLst>
              </a:tr>
              <a:tr h="491018">
                <a:tc>
                  <a:txBody>
                    <a:bodyPr/>
                    <a:lstStyle/>
                    <a:p>
                      <a:r>
                        <a:rPr lang="fr-FR" dirty="0"/>
                        <a:t>Éric </a:t>
                      </a:r>
                      <a:r>
                        <a:rPr lang="fr-FR" dirty="0" err="1"/>
                        <a:t>Bouvot</a:t>
                      </a:r>
                      <a:endParaRPr lang="fr-FR" dirty="0"/>
                    </a:p>
                  </a:txBody>
                  <a:tcPr anchor="ctr"/>
                </a:tc>
                <a:tc>
                  <a:txBody>
                    <a:bodyPr/>
                    <a:lstStyle/>
                    <a:p>
                      <a:r>
                        <a:rPr lang="fr-FR" dirty="0"/>
                        <a:t>Infirmier</a:t>
                      </a:r>
                    </a:p>
                  </a:txBody>
                  <a:tcPr anchor="ctr"/>
                </a:tc>
                <a:tc>
                  <a:txBody>
                    <a:bodyPr/>
                    <a:lstStyle/>
                    <a:p>
                      <a:r>
                        <a:rPr lang="fr-FR" dirty="0"/>
                        <a:t>CH Laborit Poitiers</a:t>
                      </a:r>
                    </a:p>
                  </a:txBody>
                  <a:tcPr anchor="ctr"/>
                </a:tc>
                <a:extLst>
                  <a:ext uri="{0D108BD9-81ED-4DB2-BD59-A6C34878D82A}">
                    <a16:rowId xmlns:a16="http://schemas.microsoft.com/office/drawing/2014/main" val="1504583568"/>
                  </a:ext>
                </a:extLst>
              </a:tr>
              <a:tr h="491018">
                <a:tc>
                  <a:txBody>
                    <a:bodyPr/>
                    <a:lstStyle/>
                    <a:p>
                      <a:r>
                        <a:rPr lang="fr-FR" dirty="0"/>
                        <a:t>Élodie </a:t>
                      </a:r>
                      <a:r>
                        <a:rPr lang="fr-FR" dirty="0" err="1"/>
                        <a:t>Philipponeau</a:t>
                      </a:r>
                      <a:endParaRPr lang="fr-FR" dirty="0"/>
                    </a:p>
                  </a:txBody>
                  <a:tcPr anchor="ctr"/>
                </a:tc>
                <a:tc>
                  <a:txBody>
                    <a:bodyPr/>
                    <a:lstStyle/>
                    <a:p>
                      <a:r>
                        <a:rPr lang="fr-FR" dirty="0"/>
                        <a:t>Agent de développement CDSA 86</a:t>
                      </a:r>
                    </a:p>
                  </a:txBody>
                  <a:tcPr anchor="ctr"/>
                </a:tc>
                <a:tc>
                  <a:txBody>
                    <a:bodyPr/>
                    <a:lstStyle/>
                    <a:p>
                      <a:endParaRPr lang="fr-FR" dirty="0"/>
                    </a:p>
                  </a:txBody>
                  <a:tcPr anchor="ctr"/>
                </a:tc>
                <a:extLst>
                  <a:ext uri="{0D108BD9-81ED-4DB2-BD59-A6C34878D82A}">
                    <a16:rowId xmlns:a16="http://schemas.microsoft.com/office/drawing/2014/main" val="2771217066"/>
                  </a:ext>
                </a:extLst>
              </a:tr>
              <a:tr h="491018">
                <a:tc>
                  <a:txBody>
                    <a:bodyPr/>
                    <a:lstStyle/>
                    <a:p>
                      <a:r>
                        <a:rPr lang="fr-FR" dirty="0"/>
                        <a:t>Dr Claire Fourquet</a:t>
                      </a:r>
                    </a:p>
                  </a:txBody>
                  <a:tcPr anchor="ctr"/>
                </a:tc>
                <a:tc>
                  <a:txBody>
                    <a:bodyPr/>
                    <a:lstStyle/>
                    <a:p>
                      <a:r>
                        <a:rPr lang="fr-FR" dirty="0"/>
                        <a:t>Médecin Psychiatre - CH Esquirol Limoges </a:t>
                      </a:r>
                    </a:p>
                  </a:txBody>
                  <a:tcPr anchor="ctr"/>
                </a:tc>
                <a:tc>
                  <a:txBody>
                    <a:bodyPr/>
                    <a:lstStyle/>
                    <a:p>
                      <a:r>
                        <a:rPr lang="fr-FR" dirty="0"/>
                        <a:t>Service des sports</a:t>
                      </a:r>
                    </a:p>
                  </a:txBody>
                  <a:tcPr anchor="ctr"/>
                </a:tc>
                <a:extLst>
                  <a:ext uri="{0D108BD9-81ED-4DB2-BD59-A6C34878D82A}">
                    <a16:rowId xmlns:a16="http://schemas.microsoft.com/office/drawing/2014/main" val="3531219868"/>
                  </a:ext>
                </a:extLst>
              </a:tr>
              <a:tr h="491018">
                <a:tc gridSpan="3">
                  <a:txBody>
                    <a:bodyPr/>
                    <a:lstStyle/>
                    <a:p>
                      <a:r>
                        <a:rPr lang="fr-FR" dirty="0"/>
                        <a:t>Témoignages de sportifs</a:t>
                      </a:r>
                    </a:p>
                  </a:txBody>
                  <a:tcPr anchor="ctr"/>
                </a:tc>
                <a:tc hMerge="1">
                  <a:txBody>
                    <a:bodyPr/>
                    <a:lstStyle/>
                    <a:p>
                      <a:endParaRPr lang="fr-FR" dirty="0"/>
                    </a:p>
                  </a:txBody>
                  <a:tcPr anchor="ctr"/>
                </a:tc>
                <a:tc hMerge="1">
                  <a:txBody>
                    <a:bodyPr/>
                    <a:lstStyle/>
                    <a:p>
                      <a:endParaRPr lang="fr-FR" dirty="0"/>
                    </a:p>
                  </a:txBody>
                  <a:tcPr anchor="ctr"/>
                </a:tc>
                <a:extLst>
                  <a:ext uri="{0D108BD9-81ED-4DB2-BD59-A6C34878D82A}">
                    <a16:rowId xmlns:a16="http://schemas.microsoft.com/office/drawing/2014/main" val="1667483081"/>
                  </a:ext>
                </a:extLst>
              </a:tr>
            </a:tbl>
          </a:graphicData>
        </a:graphic>
      </p:graphicFrame>
    </p:spTree>
    <p:extLst>
      <p:ext uri="{BB962C8B-B14F-4D97-AF65-F5344CB8AC3E}">
        <p14:creationId xmlns:p14="http://schemas.microsoft.com/office/powerpoint/2010/main" val="1667198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99D8A-DFAE-4D57-87CC-B8322F5DFAFF}"/>
              </a:ext>
            </a:extLst>
          </p:cNvPr>
          <p:cNvSpPr>
            <a:spLocks noGrp="1"/>
          </p:cNvSpPr>
          <p:nvPr>
            <p:ph type="title"/>
          </p:nvPr>
        </p:nvSpPr>
        <p:spPr>
          <a:xfrm>
            <a:off x="1930400" y="365125"/>
            <a:ext cx="9423399" cy="1316192"/>
          </a:xfrm>
        </p:spPr>
        <p:txBody>
          <a:bodyPr/>
          <a:lstStyle/>
          <a:p>
            <a:r>
              <a:rPr lang="fr-FR" dirty="0"/>
              <a:t>CH Charles Perrens Bordeaux</a:t>
            </a:r>
          </a:p>
        </p:txBody>
      </p:sp>
      <p:sp>
        <p:nvSpPr>
          <p:cNvPr id="3" name="Espace réservé du contenu 2">
            <a:extLst>
              <a:ext uri="{FF2B5EF4-FFF2-40B4-BE49-F238E27FC236}">
                <a16:creationId xmlns:a16="http://schemas.microsoft.com/office/drawing/2014/main" id="{82EFEB18-0EDC-41F5-A235-E0C09B05E462}"/>
              </a:ext>
            </a:extLst>
          </p:cNvPr>
          <p:cNvSpPr>
            <a:spLocks noGrp="1"/>
          </p:cNvSpPr>
          <p:nvPr>
            <p:ph idx="1"/>
          </p:nvPr>
        </p:nvSpPr>
        <p:spPr>
          <a:xfrm>
            <a:off x="838200" y="1681317"/>
            <a:ext cx="10515600" cy="4495646"/>
          </a:xfrm>
        </p:spPr>
        <p:txBody>
          <a:bodyPr>
            <a:normAutofit/>
          </a:bodyPr>
          <a:lstStyle/>
          <a:p>
            <a:pPr marL="0" indent="0" algn="ctr">
              <a:lnSpc>
                <a:spcPct val="150000"/>
              </a:lnSpc>
              <a:buNone/>
            </a:pPr>
            <a:endParaRPr lang="fr-FR" sz="3600" dirty="0"/>
          </a:p>
          <a:p>
            <a:pPr marL="0" indent="0" algn="ctr">
              <a:lnSpc>
                <a:spcPct val="150000"/>
              </a:lnSpc>
              <a:buNone/>
            </a:pPr>
            <a:r>
              <a:rPr lang="fr-FR" sz="4000" dirty="0"/>
              <a:t>Le Service Activités Physiques </a:t>
            </a:r>
          </a:p>
          <a:p>
            <a:pPr marL="0" indent="0" algn="ctr">
              <a:lnSpc>
                <a:spcPct val="150000"/>
              </a:lnSpc>
              <a:buNone/>
            </a:pPr>
            <a:r>
              <a:rPr lang="fr-FR" sz="4000" dirty="0"/>
              <a:t>Adaptées et Sportives.</a:t>
            </a:r>
          </a:p>
        </p:txBody>
      </p:sp>
    </p:spTree>
    <p:extLst>
      <p:ext uri="{BB962C8B-B14F-4D97-AF65-F5344CB8AC3E}">
        <p14:creationId xmlns:p14="http://schemas.microsoft.com/office/powerpoint/2010/main" val="772581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9BDC43-CEC7-4062-B142-1C48D9471EEF}"/>
              </a:ext>
            </a:extLst>
          </p:cNvPr>
          <p:cNvSpPr>
            <a:spLocks noGrp="1"/>
          </p:cNvSpPr>
          <p:nvPr>
            <p:ph type="title"/>
          </p:nvPr>
        </p:nvSpPr>
        <p:spPr/>
        <p:txBody>
          <a:bodyPr/>
          <a:lstStyle/>
          <a:p>
            <a:r>
              <a:rPr lang="fr-FR" dirty="0"/>
              <a:t>CH Charles Perrens Bordeaux</a:t>
            </a:r>
          </a:p>
        </p:txBody>
      </p:sp>
      <p:sp>
        <p:nvSpPr>
          <p:cNvPr id="3" name="Espace réservé du contenu 2">
            <a:extLst>
              <a:ext uri="{FF2B5EF4-FFF2-40B4-BE49-F238E27FC236}">
                <a16:creationId xmlns:a16="http://schemas.microsoft.com/office/drawing/2014/main" id="{A94CAD54-D684-4787-96A0-01EE890BE6D5}"/>
              </a:ext>
            </a:extLst>
          </p:cNvPr>
          <p:cNvSpPr>
            <a:spLocks noGrp="1"/>
          </p:cNvSpPr>
          <p:nvPr>
            <p:ph idx="1"/>
          </p:nvPr>
        </p:nvSpPr>
        <p:spPr>
          <a:xfrm>
            <a:off x="838200" y="1853057"/>
            <a:ext cx="10515600" cy="4351338"/>
          </a:xfrm>
        </p:spPr>
        <p:txBody>
          <a:bodyPr/>
          <a:lstStyle/>
          <a:p>
            <a:endParaRPr lang="fr-FR" sz="3200" dirty="0"/>
          </a:p>
          <a:p>
            <a:r>
              <a:rPr lang="fr-FR" sz="3200" dirty="0"/>
              <a:t>4 pôles adultes, 1 service addictologie et 1 pôle </a:t>
            </a:r>
            <a:r>
              <a:rPr lang="fr-FR" sz="3200" dirty="0" err="1"/>
              <a:t>pédopsy</a:t>
            </a:r>
            <a:endParaRPr lang="fr-FR" sz="3200" dirty="0"/>
          </a:p>
          <a:p>
            <a:endParaRPr lang="fr-FR" sz="3200" dirty="0"/>
          </a:p>
          <a:p>
            <a:r>
              <a:rPr lang="fr-FR" sz="3200" dirty="0"/>
              <a:t>546 lits et 25 300 patients en file active</a:t>
            </a:r>
          </a:p>
          <a:p>
            <a:pPr marL="0" indent="0">
              <a:buNone/>
            </a:pPr>
            <a:endParaRPr lang="fr-FR" sz="3200" dirty="0"/>
          </a:p>
          <a:p>
            <a:r>
              <a:rPr lang="fr-FR" sz="3200" dirty="0"/>
              <a:t>6 hôpitaux de jour adultes et 5 </a:t>
            </a:r>
            <a:r>
              <a:rPr lang="fr-FR" sz="3200" dirty="0" err="1"/>
              <a:t>pédopsy</a:t>
            </a:r>
            <a:endParaRPr lang="fr-FR" sz="3200" dirty="0"/>
          </a:p>
          <a:p>
            <a:endParaRPr lang="fr-FR" dirty="0"/>
          </a:p>
        </p:txBody>
      </p:sp>
    </p:spTree>
    <p:extLst>
      <p:ext uri="{BB962C8B-B14F-4D97-AF65-F5344CB8AC3E}">
        <p14:creationId xmlns:p14="http://schemas.microsoft.com/office/powerpoint/2010/main" val="196692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99D8A-DFAE-4D57-87CC-B8322F5DFAFF}"/>
              </a:ext>
            </a:extLst>
          </p:cNvPr>
          <p:cNvSpPr>
            <a:spLocks noGrp="1"/>
          </p:cNvSpPr>
          <p:nvPr>
            <p:ph type="title"/>
          </p:nvPr>
        </p:nvSpPr>
        <p:spPr>
          <a:xfrm>
            <a:off x="1930400" y="365125"/>
            <a:ext cx="9423399" cy="1316192"/>
          </a:xfrm>
        </p:spPr>
        <p:txBody>
          <a:bodyPr/>
          <a:lstStyle/>
          <a:p>
            <a:r>
              <a:rPr lang="fr-FR" dirty="0"/>
              <a:t>Historique du Service APA-S</a:t>
            </a:r>
          </a:p>
        </p:txBody>
      </p:sp>
      <p:sp>
        <p:nvSpPr>
          <p:cNvPr id="3" name="Espace réservé du contenu 2">
            <a:extLst>
              <a:ext uri="{FF2B5EF4-FFF2-40B4-BE49-F238E27FC236}">
                <a16:creationId xmlns:a16="http://schemas.microsoft.com/office/drawing/2014/main" id="{82EFEB18-0EDC-41F5-A235-E0C09B05E462}"/>
              </a:ext>
            </a:extLst>
          </p:cNvPr>
          <p:cNvSpPr>
            <a:spLocks noGrp="1"/>
          </p:cNvSpPr>
          <p:nvPr>
            <p:ph idx="1"/>
          </p:nvPr>
        </p:nvSpPr>
        <p:spPr>
          <a:xfrm>
            <a:off x="838200" y="1681317"/>
            <a:ext cx="10515600" cy="4495646"/>
          </a:xfrm>
        </p:spPr>
        <p:txBody>
          <a:bodyPr>
            <a:normAutofit fontScale="92500"/>
          </a:bodyPr>
          <a:lstStyle/>
          <a:p>
            <a:pPr lvl="1"/>
            <a:r>
              <a:rPr lang="fr-FR" sz="3200" b="1" dirty="0"/>
              <a:t>Avant :</a:t>
            </a:r>
          </a:p>
          <a:p>
            <a:pPr>
              <a:buFont typeface="Wingdings" panose="05000000000000000000" pitchFamily="2" charset="2"/>
              <a:buChar char="ü"/>
            </a:pPr>
            <a:r>
              <a:rPr lang="fr-FR" sz="3600" dirty="0"/>
              <a:t>APS portées par initiatives des soignants dans leurs unités.</a:t>
            </a:r>
          </a:p>
          <a:p>
            <a:pPr>
              <a:buFont typeface="Wingdings" panose="05000000000000000000" pitchFamily="2" charset="2"/>
              <a:buChar char="ü"/>
            </a:pPr>
            <a:r>
              <a:rPr lang="fr-FR" sz="3600" dirty="0"/>
              <a:t>2009 convention de partenariat avec « Les Gringalets ».</a:t>
            </a:r>
          </a:p>
          <a:p>
            <a:endParaRPr lang="fr-FR" sz="3600" b="1" dirty="0"/>
          </a:p>
          <a:p>
            <a:pPr lvl="1"/>
            <a:r>
              <a:rPr lang="fr-FR" sz="3200" b="1" dirty="0"/>
              <a:t>Fin 2015, décision de créer un service APAS </a:t>
            </a:r>
            <a:r>
              <a:rPr lang="fr-FR" sz="4000" dirty="0"/>
              <a:t>:</a:t>
            </a:r>
          </a:p>
          <a:p>
            <a:pPr>
              <a:buFont typeface="Wingdings" panose="05000000000000000000" pitchFamily="2" charset="2"/>
              <a:buChar char="ü"/>
            </a:pPr>
            <a:r>
              <a:rPr lang="fr-FR" sz="3600" dirty="0"/>
              <a:t> Développer la pratique des APAS en intra.</a:t>
            </a:r>
          </a:p>
          <a:p>
            <a:pPr>
              <a:buFont typeface="Wingdings" panose="05000000000000000000" pitchFamily="2" charset="2"/>
              <a:buChar char="ü"/>
            </a:pPr>
            <a:r>
              <a:rPr lang="fr-FR" sz="3600" dirty="0"/>
              <a:t> Proposer des possibilités de pratique en extra.</a:t>
            </a:r>
          </a:p>
          <a:p>
            <a:pPr marL="0" indent="0">
              <a:lnSpc>
                <a:spcPct val="150000"/>
              </a:lnSpc>
              <a:buNone/>
            </a:pPr>
            <a:endParaRPr lang="fr-FR" sz="3600" dirty="0"/>
          </a:p>
        </p:txBody>
      </p:sp>
    </p:spTree>
    <p:extLst>
      <p:ext uri="{BB962C8B-B14F-4D97-AF65-F5344CB8AC3E}">
        <p14:creationId xmlns:p14="http://schemas.microsoft.com/office/powerpoint/2010/main" val="35554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99D8A-DFAE-4D57-87CC-B8322F5DFAFF}"/>
              </a:ext>
            </a:extLst>
          </p:cNvPr>
          <p:cNvSpPr>
            <a:spLocks noGrp="1"/>
          </p:cNvSpPr>
          <p:nvPr>
            <p:ph type="title"/>
          </p:nvPr>
        </p:nvSpPr>
        <p:spPr>
          <a:xfrm>
            <a:off x="1930400" y="365125"/>
            <a:ext cx="9423399" cy="1316192"/>
          </a:xfrm>
        </p:spPr>
        <p:txBody>
          <a:bodyPr/>
          <a:lstStyle/>
          <a:p>
            <a:r>
              <a:rPr lang="fr-FR" dirty="0"/>
              <a:t>Personnel dédié rattaché à la DSI</a:t>
            </a:r>
          </a:p>
        </p:txBody>
      </p:sp>
      <p:sp>
        <p:nvSpPr>
          <p:cNvPr id="3" name="Espace réservé du contenu 2">
            <a:extLst>
              <a:ext uri="{FF2B5EF4-FFF2-40B4-BE49-F238E27FC236}">
                <a16:creationId xmlns:a16="http://schemas.microsoft.com/office/drawing/2014/main" id="{82EFEB18-0EDC-41F5-A235-E0C09B05E462}"/>
              </a:ext>
            </a:extLst>
          </p:cNvPr>
          <p:cNvSpPr>
            <a:spLocks noGrp="1"/>
          </p:cNvSpPr>
          <p:nvPr>
            <p:ph idx="1"/>
          </p:nvPr>
        </p:nvSpPr>
        <p:spPr>
          <a:xfrm>
            <a:off x="838201" y="1997229"/>
            <a:ext cx="10515600" cy="4495646"/>
          </a:xfrm>
        </p:spPr>
        <p:txBody>
          <a:bodyPr>
            <a:normAutofit lnSpcReduction="10000"/>
          </a:bodyPr>
          <a:lstStyle/>
          <a:p>
            <a:pPr>
              <a:buFont typeface="Wingdings" panose="05000000000000000000" pitchFamily="2" charset="2"/>
              <a:buChar char="ü"/>
            </a:pPr>
            <a:r>
              <a:rPr lang="fr-FR" sz="3000" dirty="0"/>
              <a:t> 0,50 ETP soignant le 01/01/2016 </a:t>
            </a:r>
          </a:p>
          <a:p>
            <a:pPr>
              <a:buFont typeface="Wingdings" panose="05000000000000000000" pitchFamily="2" charset="2"/>
              <a:buChar char="ü"/>
            </a:pPr>
            <a:r>
              <a:rPr lang="fr-FR" sz="3000" dirty="0"/>
              <a:t> Transformé en 1 ETP le 01/09/2016</a:t>
            </a:r>
          </a:p>
          <a:p>
            <a:pPr>
              <a:buFont typeface="Wingdings" panose="05000000000000000000" pitchFamily="2" charset="2"/>
              <a:buChar char="ü"/>
            </a:pPr>
            <a:r>
              <a:rPr lang="fr-FR" sz="3000" dirty="0"/>
              <a:t> Embauche 0,50 ETP BPJEPS le 01/06/2017 avec passage à </a:t>
            </a:r>
          </a:p>
          <a:p>
            <a:pPr marL="0" indent="0">
              <a:buNone/>
            </a:pPr>
            <a:r>
              <a:rPr lang="fr-FR" sz="3000" dirty="0"/>
              <a:t>1 ETP le 01/03/2018</a:t>
            </a:r>
          </a:p>
          <a:p>
            <a:pPr>
              <a:buFont typeface="Wingdings" panose="05000000000000000000" pitchFamily="2" charset="2"/>
              <a:buChar char="ü"/>
            </a:pPr>
            <a:r>
              <a:rPr lang="fr-FR" sz="3000" dirty="0"/>
              <a:t> Embauche 1</a:t>
            </a:r>
            <a:r>
              <a:rPr lang="fr-FR" sz="3000" baseline="30000" dirty="0"/>
              <a:t>er</a:t>
            </a:r>
            <a:r>
              <a:rPr lang="fr-FR" sz="3000" dirty="0"/>
              <a:t> service civique 32h/semaine le 01/11/2017</a:t>
            </a:r>
          </a:p>
          <a:p>
            <a:pPr>
              <a:buFont typeface="Wingdings" panose="05000000000000000000" pitchFamily="2" charset="2"/>
              <a:buChar char="ü"/>
            </a:pPr>
            <a:r>
              <a:rPr lang="fr-FR" sz="3000" dirty="0"/>
              <a:t> 02/02/2019 embauche Rémi </a:t>
            </a:r>
            <a:r>
              <a:rPr lang="fr-FR" sz="3000" dirty="0" err="1"/>
              <a:t>Hallouet</a:t>
            </a:r>
            <a:r>
              <a:rPr lang="fr-FR" sz="3000" dirty="0"/>
              <a:t>, Enseignant APA, en remplacement P. Gauthier</a:t>
            </a:r>
          </a:p>
          <a:p>
            <a:pPr>
              <a:buFont typeface="Wingdings" panose="05000000000000000000" pitchFamily="2" charset="2"/>
              <a:buChar char="ü"/>
            </a:pPr>
            <a:r>
              <a:rPr lang="fr-FR" sz="3000" dirty="0"/>
              <a:t> 01/07/2019 embauche Gwenn </a:t>
            </a:r>
            <a:r>
              <a:rPr lang="fr-FR" sz="3000" dirty="0" err="1"/>
              <a:t>Canevet</a:t>
            </a:r>
            <a:r>
              <a:rPr lang="fr-FR" sz="3000" dirty="0"/>
              <a:t>, Enseignant APA, en remplacement BPJEPS</a:t>
            </a:r>
          </a:p>
          <a:p>
            <a:pPr marL="0" indent="0">
              <a:lnSpc>
                <a:spcPct val="150000"/>
              </a:lnSpc>
              <a:buNone/>
            </a:pPr>
            <a:endParaRPr lang="fr-FR" sz="3600" dirty="0"/>
          </a:p>
        </p:txBody>
      </p:sp>
    </p:spTree>
    <p:extLst>
      <p:ext uri="{BB962C8B-B14F-4D97-AF65-F5344CB8AC3E}">
        <p14:creationId xmlns:p14="http://schemas.microsoft.com/office/powerpoint/2010/main" val="399386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99D8A-DFAE-4D57-87CC-B8322F5DFAFF}"/>
              </a:ext>
            </a:extLst>
          </p:cNvPr>
          <p:cNvSpPr>
            <a:spLocks noGrp="1"/>
          </p:cNvSpPr>
          <p:nvPr>
            <p:ph type="title"/>
          </p:nvPr>
        </p:nvSpPr>
        <p:spPr>
          <a:xfrm>
            <a:off x="1930400" y="365125"/>
            <a:ext cx="9423399" cy="1316192"/>
          </a:xfrm>
        </p:spPr>
        <p:txBody>
          <a:bodyPr/>
          <a:lstStyle/>
          <a:p>
            <a:r>
              <a:rPr lang="fr-FR" dirty="0"/>
              <a:t>Actions réalisées (2017 </a:t>
            </a:r>
            <a:r>
              <a:rPr lang="fr-FR" dirty="0">
                <a:sym typeface="Wingdings" panose="05000000000000000000" pitchFamily="2" charset="2"/>
              </a:rPr>
              <a:t> 2019)</a:t>
            </a:r>
            <a:endParaRPr lang="fr-FR" dirty="0"/>
          </a:p>
        </p:txBody>
      </p:sp>
      <p:sp>
        <p:nvSpPr>
          <p:cNvPr id="3" name="Espace réservé du contenu 2">
            <a:extLst>
              <a:ext uri="{FF2B5EF4-FFF2-40B4-BE49-F238E27FC236}">
                <a16:creationId xmlns:a16="http://schemas.microsoft.com/office/drawing/2014/main" id="{82EFEB18-0EDC-41F5-A235-E0C09B05E462}"/>
              </a:ext>
            </a:extLst>
          </p:cNvPr>
          <p:cNvSpPr>
            <a:spLocks noGrp="1"/>
          </p:cNvSpPr>
          <p:nvPr>
            <p:ph idx="1"/>
          </p:nvPr>
        </p:nvSpPr>
        <p:spPr>
          <a:xfrm>
            <a:off x="838200" y="1681317"/>
            <a:ext cx="10515600" cy="4495646"/>
          </a:xfrm>
        </p:spPr>
        <p:txBody>
          <a:bodyPr>
            <a:normAutofit/>
          </a:bodyPr>
          <a:lstStyle/>
          <a:p>
            <a:pPr>
              <a:buFont typeface="Wingdings" panose="05000000000000000000" pitchFamily="2" charset="2"/>
              <a:buChar char="ü"/>
            </a:pPr>
            <a:endParaRPr lang="fr-FR" sz="3200" b="1" dirty="0"/>
          </a:p>
          <a:p>
            <a:pPr>
              <a:buFont typeface="Wingdings" panose="05000000000000000000" pitchFamily="2" charset="2"/>
              <a:buChar char="ü"/>
            </a:pPr>
            <a:r>
              <a:rPr lang="fr-FR" sz="3200" dirty="0"/>
              <a:t> Journées multi sports (initiation et découverte)</a:t>
            </a:r>
          </a:p>
          <a:p>
            <a:pPr>
              <a:buFont typeface="Wingdings" panose="05000000000000000000" pitchFamily="2" charset="2"/>
              <a:buChar char="ü"/>
            </a:pPr>
            <a:endParaRPr lang="fr-FR" sz="3200" dirty="0"/>
          </a:p>
          <a:p>
            <a:pPr>
              <a:buFont typeface="Wingdings" panose="05000000000000000000" pitchFamily="2" charset="2"/>
              <a:buChar char="ü"/>
            </a:pPr>
            <a:r>
              <a:rPr lang="fr-FR" sz="3200" dirty="0"/>
              <a:t> Formation animateur atelier boxe éducative 2017</a:t>
            </a:r>
          </a:p>
          <a:p>
            <a:endParaRPr lang="fr-FR" sz="3200" dirty="0"/>
          </a:p>
          <a:p>
            <a:pPr>
              <a:buFont typeface="Wingdings" panose="05000000000000000000" pitchFamily="2" charset="2"/>
              <a:buChar char="ü"/>
            </a:pPr>
            <a:r>
              <a:rPr lang="fr-FR" sz="3200" dirty="0"/>
              <a:t> Subventions ARS « prévention maladies chroniques par l’APS hors murs » 2018</a:t>
            </a:r>
          </a:p>
          <a:p>
            <a:pPr marL="0" indent="0">
              <a:lnSpc>
                <a:spcPct val="150000"/>
              </a:lnSpc>
              <a:buNone/>
            </a:pPr>
            <a:endParaRPr lang="fr-FR" sz="3600" dirty="0"/>
          </a:p>
        </p:txBody>
      </p:sp>
    </p:spTree>
    <p:extLst>
      <p:ext uri="{BB962C8B-B14F-4D97-AF65-F5344CB8AC3E}">
        <p14:creationId xmlns:p14="http://schemas.microsoft.com/office/powerpoint/2010/main" val="9633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99D8A-DFAE-4D57-87CC-B8322F5DFAFF}"/>
              </a:ext>
            </a:extLst>
          </p:cNvPr>
          <p:cNvSpPr>
            <a:spLocks noGrp="1"/>
          </p:cNvSpPr>
          <p:nvPr>
            <p:ph type="title"/>
          </p:nvPr>
        </p:nvSpPr>
        <p:spPr>
          <a:xfrm>
            <a:off x="1930400" y="365125"/>
            <a:ext cx="9423399" cy="1316192"/>
          </a:xfrm>
        </p:spPr>
        <p:txBody>
          <a:bodyPr/>
          <a:lstStyle/>
          <a:p>
            <a:r>
              <a:rPr lang="fr-FR" dirty="0"/>
              <a:t>Partenariats (2017 </a:t>
            </a:r>
            <a:r>
              <a:rPr lang="fr-FR" dirty="0">
                <a:sym typeface="Wingdings" panose="05000000000000000000" pitchFamily="2" charset="2"/>
              </a:rPr>
              <a:t> 2019)</a:t>
            </a:r>
          </a:p>
        </p:txBody>
      </p:sp>
      <p:sp>
        <p:nvSpPr>
          <p:cNvPr id="3" name="Espace réservé du contenu 2">
            <a:extLst>
              <a:ext uri="{FF2B5EF4-FFF2-40B4-BE49-F238E27FC236}">
                <a16:creationId xmlns:a16="http://schemas.microsoft.com/office/drawing/2014/main" id="{82EFEB18-0EDC-41F5-A235-E0C09B05E462}"/>
              </a:ext>
            </a:extLst>
          </p:cNvPr>
          <p:cNvSpPr>
            <a:spLocks noGrp="1"/>
          </p:cNvSpPr>
          <p:nvPr>
            <p:ph idx="1"/>
          </p:nvPr>
        </p:nvSpPr>
        <p:spPr>
          <a:xfrm>
            <a:off x="838200" y="1681317"/>
            <a:ext cx="10515600" cy="4495646"/>
          </a:xfrm>
        </p:spPr>
        <p:txBody>
          <a:bodyPr>
            <a:normAutofit/>
          </a:bodyPr>
          <a:lstStyle/>
          <a:p>
            <a:pPr marL="0" indent="0">
              <a:buNone/>
            </a:pPr>
            <a:endParaRPr lang="fr-FR" sz="3600" dirty="0"/>
          </a:p>
          <a:p>
            <a:pPr>
              <a:buFont typeface="Wingdings" panose="05000000000000000000" pitchFamily="2" charset="2"/>
              <a:buChar char="ü"/>
            </a:pPr>
            <a:r>
              <a:rPr lang="fr-FR" sz="3600" dirty="0"/>
              <a:t> Espace social du Tauzin : </a:t>
            </a:r>
            <a:r>
              <a:rPr lang="fr-FR" sz="3600" i="1" dirty="0"/>
              <a:t>tennis, badminton, </a:t>
            </a:r>
          </a:p>
          <a:p>
            <a:pPr marL="0" indent="0">
              <a:buNone/>
            </a:pPr>
            <a:r>
              <a:rPr lang="fr-FR" sz="3600" i="1" dirty="0"/>
              <a:t>     tennis de table, boxe.</a:t>
            </a:r>
          </a:p>
          <a:p>
            <a:pPr>
              <a:buFont typeface="Wingdings" panose="05000000000000000000" pitchFamily="2" charset="2"/>
              <a:buChar char="ü"/>
            </a:pPr>
            <a:r>
              <a:rPr lang="fr-FR" sz="3600" dirty="0"/>
              <a:t> Club Hippique de Blanquefort</a:t>
            </a:r>
          </a:p>
          <a:p>
            <a:pPr>
              <a:buFont typeface="Wingdings" panose="05000000000000000000" pitchFamily="2" charset="2"/>
              <a:buChar char="ü"/>
            </a:pPr>
            <a:r>
              <a:rPr lang="fr-FR" sz="3600" dirty="0"/>
              <a:t> CRPS </a:t>
            </a:r>
            <a:r>
              <a:rPr lang="fr-FR" sz="3600" dirty="0" err="1"/>
              <a:t>Gassies</a:t>
            </a:r>
            <a:r>
              <a:rPr lang="fr-FR" sz="3600" dirty="0"/>
              <a:t> : </a:t>
            </a:r>
            <a:r>
              <a:rPr lang="fr-FR" sz="3600" i="1" dirty="0"/>
              <a:t>escalade</a:t>
            </a:r>
          </a:p>
          <a:p>
            <a:pPr>
              <a:buFont typeface="Wingdings" panose="05000000000000000000" pitchFamily="2" charset="2"/>
              <a:buChar char="ü"/>
            </a:pPr>
            <a:r>
              <a:rPr lang="fr-FR" sz="3600" dirty="0"/>
              <a:t> SPUC Boxe</a:t>
            </a:r>
          </a:p>
          <a:p>
            <a:pPr>
              <a:buFont typeface="Wingdings" panose="05000000000000000000" pitchFamily="2" charset="2"/>
              <a:buChar char="ü"/>
            </a:pPr>
            <a:r>
              <a:rPr lang="fr-FR" sz="3600" dirty="0"/>
              <a:t> Plateforme Sport et Handicap Psychique</a:t>
            </a:r>
            <a:r>
              <a:rPr lang="fr-FR" sz="3600" b="1" dirty="0"/>
              <a:t> </a:t>
            </a:r>
          </a:p>
          <a:p>
            <a:pPr>
              <a:buFont typeface="Wingdings" panose="05000000000000000000" pitchFamily="2" charset="2"/>
              <a:buChar char="ü"/>
            </a:pPr>
            <a:endParaRPr lang="fr-FR" sz="3600" dirty="0"/>
          </a:p>
        </p:txBody>
      </p:sp>
    </p:spTree>
    <p:extLst>
      <p:ext uri="{BB962C8B-B14F-4D97-AF65-F5344CB8AC3E}">
        <p14:creationId xmlns:p14="http://schemas.microsoft.com/office/powerpoint/2010/main" val="7232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99D8A-DFAE-4D57-87CC-B8322F5DFAFF}"/>
              </a:ext>
            </a:extLst>
          </p:cNvPr>
          <p:cNvSpPr>
            <a:spLocks noGrp="1"/>
          </p:cNvSpPr>
          <p:nvPr>
            <p:ph type="title"/>
          </p:nvPr>
        </p:nvSpPr>
        <p:spPr>
          <a:xfrm>
            <a:off x="1930400" y="365125"/>
            <a:ext cx="9423399" cy="1316192"/>
          </a:xfrm>
        </p:spPr>
        <p:txBody>
          <a:bodyPr/>
          <a:lstStyle/>
          <a:p>
            <a:r>
              <a:rPr lang="fr-FR" dirty="0"/>
              <a:t>Actuellement</a:t>
            </a:r>
            <a:endParaRPr lang="fr-FR" dirty="0">
              <a:sym typeface="Wingdings" panose="05000000000000000000" pitchFamily="2" charset="2"/>
            </a:endParaRPr>
          </a:p>
        </p:txBody>
      </p:sp>
      <p:sp>
        <p:nvSpPr>
          <p:cNvPr id="3" name="Espace réservé du contenu 2">
            <a:extLst>
              <a:ext uri="{FF2B5EF4-FFF2-40B4-BE49-F238E27FC236}">
                <a16:creationId xmlns:a16="http://schemas.microsoft.com/office/drawing/2014/main" id="{82EFEB18-0EDC-41F5-A235-E0C09B05E462}"/>
              </a:ext>
            </a:extLst>
          </p:cNvPr>
          <p:cNvSpPr>
            <a:spLocks noGrp="1"/>
          </p:cNvSpPr>
          <p:nvPr>
            <p:ph idx="1"/>
          </p:nvPr>
        </p:nvSpPr>
        <p:spPr>
          <a:xfrm>
            <a:off x="838200" y="1681317"/>
            <a:ext cx="10515600" cy="4495646"/>
          </a:xfrm>
        </p:spPr>
        <p:txBody>
          <a:bodyPr>
            <a:normAutofit fontScale="77500" lnSpcReduction="20000"/>
          </a:bodyPr>
          <a:lstStyle/>
          <a:p>
            <a:r>
              <a:rPr lang="fr-FR" sz="4000" b="1" dirty="0"/>
              <a:t>Activité </a:t>
            </a:r>
            <a:r>
              <a:rPr lang="fr-FR" sz="4400" dirty="0"/>
              <a:t>:</a:t>
            </a:r>
          </a:p>
          <a:p>
            <a:pPr>
              <a:buFont typeface="Wingdings" panose="05000000000000000000" pitchFamily="2" charset="2"/>
              <a:buChar char="ü"/>
            </a:pPr>
            <a:r>
              <a:rPr lang="fr-FR" sz="3600" dirty="0"/>
              <a:t> Janvier 2018 </a:t>
            </a:r>
            <a:r>
              <a:rPr lang="fr-FR" sz="3600" dirty="0">
                <a:sym typeface="Wingdings" panose="05000000000000000000" pitchFamily="2" charset="2"/>
              </a:rPr>
              <a:t> août 2018 : </a:t>
            </a:r>
            <a:r>
              <a:rPr lang="fr-FR" sz="3600" b="1" dirty="0">
                <a:sym typeface="Wingdings" panose="05000000000000000000" pitchFamily="2" charset="2"/>
              </a:rPr>
              <a:t>975</a:t>
            </a:r>
            <a:r>
              <a:rPr lang="fr-FR" sz="3600" dirty="0">
                <a:sym typeface="Wingdings" panose="05000000000000000000" pitchFamily="2" charset="2"/>
              </a:rPr>
              <a:t> prises en charge</a:t>
            </a:r>
            <a:endParaRPr lang="fr-FR" sz="3600" dirty="0"/>
          </a:p>
          <a:p>
            <a:pPr>
              <a:buFont typeface="Wingdings" panose="05000000000000000000" pitchFamily="2" charset="2"/>
              <a:buChar char="ü"/>
            </a:pPr>
            <a:r>
              <a:rPr lang="fr-FR" sz="3600" dirty="0"/>
              <a:t> Janvier 2019 </a:t>
            </a:r>
            <a:r>
              <a:rPr lang="fr-FR" sz="3600" dirty="0">
                <a:sym typeface="Wingdings" panose="05000000000000000000" pitchFamily="2" charset="2"/>
              </a:rPr>
              <a:t> août 2019 : </a:t>
            </a:r>
            <a:r>
              <a:rPr lang="fr-FR" sz="3600" b="1" dirty="0">
                <a:sym typeface="Wingdings" panose="05000000000000000000" pitchFamily="2" charset="2"/>
              </a:rPr>
              <a:t>1 350</a:t>
            </a:r>
            <a:r>
              <a:rPr lang="fr-FR" sz="3600" dirty="0">
                <a:sym typeface="Wingdings" panose="05000000000000000000" pitchFamily="2" charset="2"/>
              </a:rPr>
              <a:t> prises en charge</a:t>
            </a:r>
            <a:endParaRPr lang="fr-FR" sz="3600" dirty="0"/>
          </a:p>
          <a:p>
            <a:pPr>
              <a:buFont typeface="Wingdings" panose="05000000000000000000" pitchFamily="2" charset="2"/>
              <a:buChar char="ü"/>
            </a:pPr>
            <a:r>
              <a:rPr lang="fr-FR" sz="3600" dirty="0"/>
              <a:t> Planning trimestriel de 20 créneaux/semaine (13 adultes, 3 ados et </a:t>
            </a:r>
          </a:p>
          <a:p>
            <a:pPr marL="0" indent="0">
              <a:buNone/>
            </a:pPr>
            <a:r>
              <a:rPr lang="fr-FR" sz="3600" dirty="0"/>
              <a:t>    4 PECI) avec plus de 15 APS différentes proposées</a:t>
            </a:r>
          </a:p>
          <a:p>
            <a:pPr>
              <a:buFont typeface="Wingdings" panose="05000000000000000000" pitchFamily="2" charset="2"/>
              <a:buChar char="ü"/>
            </a:pPr>
            <a:r>
              <a:rPr lang="fr-FR" sz="3600" dirty="0"/>
              <a:t> Journées multisport/formation boxe éducative</a:t>
            </a:r>
          </a:p>
          <a:p>
            <a:pPr marL="0" indent="0">
              <a:buNone/>
            </a:pPr>
            <a:endParaRPr lang="fr-FR" sz="3600" dirty="0"/>
          </a:p>
          <a:p>
            <a:r>
              <a:rPr lang="fr-FR" sz="4000" b="1" dirty="0"/>
              <a:t>Équipements </a:t>
            </a:r>
            <a:r>
              <a:rPr lang="fr-FR" sz="4400" dirty="0"/>
              <a:t>:</a:t>
            </a:r>
          </a:p>
          <a:p>
            <a:pPr>
              <a:buFont typeface="Wingdings" panose="05000000000000000000" pitchFamily="2" charset="2"/>
              <a:buChar char="ü"/>
            </a:pPr>
            <a:r>
              <a:rPr lang="fr-FR" sz="3600" dirty="0"/>
              <a:t> Salle de sport</a:t>
            </a:r>
            <a:r>
              <a:rPr lang="fr-FR" sz="4000" dirty="0"/>
              <a:t> en 2017</a:t>
            </a:r>
          </a:p>
          <a:p>
            <a:pPr>
              <a:buFont typeface="Wingdings" panose="05000000000000000000" pitchFamily="2" charset="2"/>
              <a:buChar char="ü"/>
            </a:pPr>
            <a:r>
              <a:rPr lang="fr-FR" sz="3600" dirty="0"/>
              <a:t> City Stade 2019</a:t>
            </a:r>
          </a:p>
          <a:p>
            <a:pPr>
              <a:buFont typeface="Wingdings" panose="05000000000000000000" pitchFamily="2" charset="2"/>
              <a:buChar char="ü"/>
            </a:pPr>
            <a:endParaRPr lang="fr-FR" sz="3600" dirty="0"/>
          </a:p>
        </p:txBody>
      </p:sp>
    </p:spTree>
    <p:extLst>
      <p:ext uri="{BB962C8B-B14F-4D97-AF65-F5344CB8AC3E}">
        <p14:creationId xmlns:p14="http://schemas.microsoft.com/office/powerpoint/2010/main" val="284708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188640"/>
            <a:ext cx="8229600" cy="5400600"/>
          </a:xfrm>
        </p:spPr>
        <p:txBody>
          <a:bodyPr>
            <a:noAutofit/>
          </a:bodyPr>
          <a:lstStyle/>
          <a:p>
            <a:pPr>
              <a:lnSpc>
                <a:spcPct val="80000"/>
              </a:lnSpc>
              <a:defRPr/>
            </a:pPr>
            <a:r>
              <a:rPr lang="fr-FR" altLang="fr-FR" sz="2600" dirty="0">
                <a:solidFill>
                  <a:srgbClr val="FF0000"/>
                </a:solidFill>
              </a:rPr>
              <a:t>- 1971</a:t>
            </a:r>
            <a:r>
              <a:rPr lang="fr-FR" altLang="fr-FR" sz="2600" dirty="0"/>
              <a:t>,Par FAVA, parents UNAPEI, étudiants EPS  création de la </a:t>
            </a:r>
            <a:r>
              <a:rPr lang="fr-FR" altLang="fr-FR" sz="2600" dirty="0">
                <a:solidFill>
                  <a:srgbClr val="FF0000"/>
                </a:solidFill>
              </a:rPr>
              <a:t>« Fédération française de sport pour handicapés mentaux » </a:t>
            </a:r>
            <a:r>
              <a:rPr lang="fr-FR" altLang="fr-FR" sz="2600" b="1" dirty="0">
                <a:solidFill>
                  <a:srgbClr val="FF0000"/>
                </a:solidFill>
              </a:rPr>
              <a:t>(FFSHM).</a:t>
            </a:r>
            <a:br>
              <a:rPr lang="fr-FR" altLang="fr-FR" sz="2600" dirty="0"/>
            </a:br>
            <a:br>
              <a:rPr lang="fr-FR" altLang="fr-FR" sz="2600" dirty="0"/>
            </a:br>
            <a:r>
              <a:rPr lang="fr-FR" altLang="fr-FR" sz="2600" dirty="0">
                <a:solidFill>
                  <a:srgbClr val="FF0000"/>
                </a:solidFill>
              </a:rPr>
              <a:t>-1974</a:t>
            </a:r>
            <a:r>
              <a:rPr lang="fr-FR" altLang="fr-FR" sz="2600" dirty="0"/>
              <a:t>, la fédération devient  </a:t>
            </a:r>
            <a:br>
              <a:rPr lang="fr-FR" altLang="fr-FR" sz="2600" dirty="0"/>
            </a:br>
            <a:r>
              <a:rPr lang="fr-FR" altLang="fr-FR" sz="2600" dirty="0"/>
              <a:t> </a:t>
            </a:r>
            <a:r>
              <a:rPr lang="fr-FR" altLang="fr-FR" sz="2600" dirty="0">
                <a:solidFill>
                  <a:srgbClr val="FF0000"/>
                </a:solidFill>
              </a:rPr>
              <a:t>« Fédération Française d’Education par le Sport des Personnes Handicapées Mentales » </a:t>
            </a:r>
            <a:r>
              <a:rPr lang="fr-FR" altLang="fr-FR" sz="2600" b="1" dirty="0">
                <a:solidFill>
                  <a:srgbClr val="FF0000"/>
                </a:solidFill>
              </a:rPr>
              <a:t>(FFESPHM)</a:t>
            </a:r>
            <a:br>
              <a:rPr lang="fr-FR" altLang="fr-FR" sz="2600" dirty="0">
                <a:solidFill>
                  <a:srgbClr val="FF0000"/>
                </a:solidFill>
              </a:rPr>
            </a:br>
            <a:br>
              <a:rPr lang="fr-FR" altLang="fr-FR" sz="2600" dirty="0"/>
            </a:br>
            <a:r>
              <a:rPr lang="fr-FR" altLang="fr-FR" sz="2600" dirty="0"/>
              <a:t>- 1975, la FFESPHM est agréée par le Ministère des Sports.</a:t>
            </a:r>
            <a:br>
              <a:rPr lang="fr-FR" altLang="fr-FR" sz="2600" dirty="0"/>
            </a:br>
            <a:br>
              <a:rPr lang="fr-FR" altLang="fr-FR" sz="2600" dirty="0"/>
            </a:br>
            <a:r>
              <a:rPr lang="fr-FR" altLang="fr-FR" sz="2600" dirty="0"/>
              <a:t>- </a:t>
            </a:r>
            <a:r>
              <a:rPr lang="fr-FR" altLang="fr-FR" sz="2600" dirty="0">
                <a:solidFill>
                  <a:srgbClr val="FF0000"/>
                </a:solidFill>
              </a:rPr>
              <a:t>1977, la FFESPHM reçoit, par décret, son « habilitation » </a:t>
            </a:r>
            <a:r>
              <a:rPr lang="fr-FR" altLang="fr-FR" sz="2600" dirty="0"/>
              <a:t>(délégation de service public) pour l’organisation des activités sportives pour les personnes handicapées mentales. Mise à disposition d’un premier cadre technique par le Ministère en charge des Sports (Henri Miau).</a:t>
            </a:r>
            <a:br>
              <a:rPr lang="fr-FR" altLang="fr-FR" sz="2600" dirty="0"/>
            </a:br>
            <a:r>
              <a:rPr lang="fr-FR" altLang="fr-FR" sz="2600" dirty="0"/>
              <a:t> </a:t>
            </a:r>
            <a:r>
              <a:rPr lang="fr-FR" altLang="fr-FR" sz="2600" dirty="0">
                <a:solidFill>
                  <a:srgbClr val="FF0000"/>
                </a:solidFill>
              </a:rPr>
              <a:t>La fédération en 1977 = 600 licenciés 27 clubs</a:t>
            </a:r>
            <a:br>
              <a:rPr lang="fr-FR" altLang="fr-FR" sz="2600" b="1" dirty="0">
                <a:solidFill>
                  <a:srgbClr val="000000"/>
                </a:solidFill>
              </a:rPr>
            </a:br>
            <a:endParaRPr lang="fr-FR" sz="2600" dirty="0"/>
          </a:p>
        </p:txBody>
      </p:sp>
    </p:spTree>
    <p:extLst>
      <p:ext uri="{BB962C8B-B14F-4D97-AF65-F5344CB8AC3E}">
        <p14:creationId xmlns:p14="http://schemas.microsoft.com/office/powerpoint/2010/main" val="21475161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1381184" y="296652"/>
            <a:ext cx="8568952" cy="684076"/>
          </a:xfrm>
        </p:spPr>
        <p:txBody>
          <a:bodyPr>
            <a:normAutofit lnSpcReduction="10000"/>
          </a:bodyPr>
          <a:lstStyle/>
          <a:p>
            <a:pPr marL="0" indent="0">
              <a:buNone/>
            </a:pPr>
            <a:r>
              <a:rPr lang="fr-FR" sz="4400" dirty="0">
                <a:solidFill>
                  <a:srgbClr val="00529C"/>
                </a:solidFill>
                <a:latin typeface="Akrobat Bold" panose="00000800000000000000" pitchFamily="50" charset="0"/>
                <a:ea typeface="+mj-ea"/>
                <a:cs typeface="+mj-cs"/>
              </a:rPr>
              <a:t>Schéma fonctionnel</a:t>
            </a:r>
          </a:p>
          <a:p>
            <a:pPr marL="0" indent="0">
              <a:buNone/>
            </a:pPr>
            <a:endParaRPr lang="fr-FR" sz="2400" dirty="0"/>
          </a:p>
          <a:p>
            <a:pPr marL="0" indent="0">
              <a:buNone/>
            </a:pPr>
            <a:endParaRPr lang="fr-FR" sz="2400" b="1" dirty="0"/>
          </a:p>
          <a:p>
            <a:pPr>
              <a:buFont typeface="Wingdings" panose="05000000000000000000" pitchFamily="2" charset="2"/>
              <a:buChar char="ü"/>
            </a:pPr>
            <a:endParaRPr lang="fr-FR" sz="3200" dirty="0"/>
          </a:p>
        </p:txBody>
      </p:sp>
      <p:pic>
        <p:nvPicPr>
          <p:cNvPr id="1026" name="Picture 2" descr="C:\Users\gaupa\Downloads\Schéma_Fonctionnement APA-S CHCP_Journée Limoges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501" y="980728"/>
            <a:ext cx="877413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483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C8F41D3-1299-4DC5-831B-F22D5A6E957E}"/>
              </a:ext>
            </a:extLst>
          </p:cNvPr>
          <p:cNvSpPr>
            <a:spLocks noGrp="1"/>
          </p:cNvSpPr>
          <p:nvPr>
            <p:ph idx="1"/>
          </p:nvPr>
        </p:nvSpPr>
        <p:spPr/>
        <p:txBody>
          <a:bodyPr/>
          <a:lstStyle/>
          <a:p>
            <a:pPr marL="0" indent="0">
              <a:buNone/>
            </a:pPr>
            <a:endParaRPr lang="fr-FR" b="1" dirty="0"/>
          </a:p>
          <a:p>
            <a:pPr marL="0" indent="0">
              <a:buNone/>
            </a:pPr>
            <a:endParaRPr lang="fr-FR" b="1" dirty="0"/>
          </a:p>
          <a:p>
            <a:pPr marL="0" indent="0" algn="ctr">
              <a:buNone/>
            </a:pPr>
            <a:r>
              <a:rPr lang="fr-FR" sz="4400" dirty="0"/>
              <a:t>LA PLATEFORME SPORT ET</a:t>
            </a:r>
          </a:p>
          <a:p>
            <a:pPr marL="0" indent="0" algn="ctr">
              <a:buNone/>
            </a:pPr>
            <a:r>
              <a:rPr lang="fr-FR" sz="4400" dirty="0"/>
              <a:t> </a:t>
            </a:r>
          </a:p>
          <a:p>
            <a:pPr marL="0" indent="0" algn="ctr">
              <a:buNone/>
            </a:pPr>
            <a:r>
              <a:rPr lang="fr-FR" sz="4400" dirty="0"/>
              <a:t>TROUBLES PSYCHIQUES</a:t>
            </a:r>
          </a:p>
        </p:txBody>
      </p:sp>
    </p:spTree>
    <p:extLst>
      <p:ext uri="{BB962C8B-B14F-4D97-AF65-F5344CB8AC3E}">
        <p14:creationId xmlns:p14="http://schemas.microsoft.com/office/powerpoint/2010/main" val="28163828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 de texte 8"/>
          <p:cNvSpPr txBox="1">
            <a:spLocks/>
          </p:cNvSpPr>
          <p:nvPr/>
        </p:nvSpPr>
        <p:spPr>
          <a:xfrm>
            <a:off x="5196188" y="2475413"/>
            <a:ext cx="2836142" cy="1548172"/>
          </a:xfrm>
          <a:prstGeom prst="roundRect">
            <a:avLst/>
          </a:prstGeom>
          <a:solidFill>
            <a:srgbClr val="7030A0"/>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pPr>
            <a:r>
              <a:rPr lang="fr-FR" sz="1600" b="1" dirty="0">
                <a:solidFill>
                  <a:srgbClr val="FFFFFF"/>
                </a:solidFill>
                <a:latin typeface="Tahoma"/>
                <a:ea typeface="Calibri"/>
                <a:cs typeface="Times New Roman"/>
              </a:rPr>
              <a:t> </a:t>
            </a:r>
            <a:r>
              <a:rPr lang="fr-FR" sz="1600" dirty="0">
                <a:solidFill>
                  <a:srgbClr val="FFFFFF"/>
                </a:solidFill>
                <a:latin typeface="Tahoma"/>
                <a:ea typeface="Calibri"/>
                <a:cs typeface="Times New Roman"/>
              </a:rPr>
              <a:t>Comité Départemental Sport Adapté de la Gironde </a:t>
            </a:r>
          </a:p>
          <a:p>
            <a:pPr>
              <a:lnSpc>
                <a:spcPct val="107000"/>
              </a:lnSpc>
            </a:pPr>
            <a:r>
              <a:rPr lang="fr-FR" sz="1600" dirty="0">
                <a:solidFill>
                  <a:srgbClr val="FFFFFF"/>
                </a:solidFill>
                <a:latin typeface="Tahoma"/>
                <a:ea typeface="Calibri"/>
                <a:cs typeface="Times New Roman"/>
              </a:rPr>
              <a:t>Commission handicap psychique</a:t>
            </a:r>
            <a:endParaRPr lang="fr-FR" sz="1600" dirty="0">
              <a:latin typeface="Calibri"/>
              <a:ea typeface="Calibri"/>
              <a:cs typeface="Times New Roman"/>
            </a:endParaRPr>
          </a:p>
          <a:p>
            <a:pPr>
              <a:lnSpc>
                <a:spcPct val="107000"/>
              </a:lnSpc>
            </a:pPr>
            <a:endParaRPr lang="fr-FR" sz="1800" dirty="0">
              <a:solidFill>
                <a:srgbClr val="FFFFFF"/>
              </a:solidFill>
              <a:latin typeface="Tahoma"/>
              <a:ea typeface="Calibri"/>
              <a:cs typeface="Times New Roman"/>
            </a:endParaRPr>
          </a:p>
          <a:p>
            <a:pPr>
              <a:lnSpc>
                <a:spcPct val="107000"/>
              </a:lnSpc>
            </a:pPr>
            <a:endParaRPr lang="fr-FR" sz="1800" dirty="0">
              <a:latin typeface="Calibri"/>
              <a:ea typeface="Calibri"/>
              <a:cs typeface="Times New Roman"/>
            </a:endParaRPr>
          </a:p>
        </p:txBody>
      </p:sp>
      <p:sp>
        <p:nvSpPr>
          <p:cNvPr id="5" name="Zone de texte 1"/>
          <p:cNvSpPr txBox="1"/>
          <p:nvPr/>
        </p:nvSpPr>
        <p:spPr>
          <a:xfrm>
            <a:off x="2809500" y="1653034"/>
            <a:ext cx="6638925" cy="649157"/>
          </a:xfrm>
          <a:prstGeom prst="roundRect">
            <a:avLst/>
          </a:prstGeom>
          <a:solidFill>
            <a:srgbClr val="0070C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1400" b="1" dirty="0">
                <a:solidFill>
                  <a:srgbClr val="FFFFFF"/>
                </a:solidFill>
                <a:latin typeface="Tahoma"/>
                <a:ea typeface="Calibri"/>
                <a:cs typeface="Times New Roman"/>
              </a:rPr>
              <a:t>STRUCTURES HOSPITALIERES, MEDICOSOCIALES BENEFICIAIRES ET </a:t>
            </a:r>
            <a:endParaRPr lang="fr-FR" sz="1400" dirty="0">
              <a:ea typeface="Calibri"/>
              <a:cs typeface="Times New Roman"/>
            </a:endParaRPr>
          </a:p>
          <a:p>
            <a:pPr algn="ctr">
              <a:lnSpc>
                <a:spcPct val="107000"/>
              </a:lnSpc>
            </a:pPr>
            <a:r>
              <a:rPr lang="fr-FR" sz="1400" b="1" dirty="0">
                <a:solidFill>
                  <a:srgbClr val="FFFFFF"/>
                </a:solidFill>
                <a:latin typeface="Tahoma"/>
                <a:ea typeface="Calibri"/>
                <a:cs typeface="Times New Roman"/>
              </a:rPr>
              <a:t>PARTENAIRES</a:t>
            </a:r>
            <a:endParaRPr lang="fr-FR" sz="1400" dirty="0">
              <a:ea typeface="Calibri"/>
              <a:cs typeface="Times New Roman"/>
            </a:endParaRPr>
          </a:p>
        </p:txBody>
      </p:sp>
      <p:sp>
        <p:nvSpPr>
          <p:cNvPr id="6" name="Zone de texte 2"/>
          <p:cNvSpPr txBox="1"/>
          <p:nvPr/>
        </p:nvSpPr>
        <p:spPr>
          <a:xfrm>
            <a:off x="1707115" y="724840"/>
            <a:ext cx="1547495" cy="495300"/>
          </a:xfrm>
          <a:prstGeom prst="roundRect">
            <a:avLst/>
          </a:prstGeom>
          <a:solidFill>
            <a:schemeClr val="accent1">
              <a:lumMod val="20000"/>
              <a:lumOff val="80000"/>
            </a:schemeClr>
          </a:solidFill>
          <a:ln w="19050">
            <a:solidFill>
              <a:srgbClr val="0070C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1100" b="1" dirty="0">
                <a:solidFill>
                  <a:srgbClr val="0070C0"/>
                </a:solidFill>
                <a:latin typeface="Tahoma"/>
                <a:ea typeface="Calibri"/>
                <a:cs typeface="Times New Roman"/>
              </a:rPr>
              <a:t>Centre Hospitalier Charles </a:t>
            </a:r>
            <a:r>
              <a:rPr lang="fr-FR" sz="1100" b="1" dirty="0" err="1">
                <a:solidFill>
                  <a:srgbClr val="0070C0"/>
                </a:solidFill>
                <a:latin typeface="Tahoma"/>
                <a:ea typeface="Calibri"/>
                <a:cs typeface="Times New Roman"/>
              </a:rPr>
              <a:t>Perrens</a:t>
            </a:r>
            <a:endParaRPr lang="fr-FR" sz="1100" dirty="0">
              <a:latin typeface="Calibri"/>
              <a:ea typeface="Calibri"/>
              <a:cs typeface="Times New Roman"/>
            </a:endParaRPr>
          </a:p>
        </p:txBody>
      </p:sp>
      <p:sp>
        <p:nvSpPr>
          <p:cNvPr id="7" name="Zone de texte 3"/>
          <p:cNvSpPr txBox="1"/>
          <p:nvPr/>
        </p:nvSpPr>
        <p:spPr>
          <a:xfrm>
            <a:off x="3601279" y="717416"/>
            <a:ext cx="1547495" cy="495300"/>
          </a:xfrm>
          <a:prstGeom prst="roundRect">
            <a:avLst/>
          </a:prstGeom>
          <a:solidFill>
            <a:schemeClr val="accent1">
              <a:lumMod val="20000"/>
              <a:lumOff val="80000"/>
            </a:schemeClr>
          </a:solidFill>
          <a:ln w="19050">
            <a:solidFill>
              <a:srgbClr val="0070C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1100" b="1" dirty="0">
                <a:solidFill>
                  <a:srgbClr val="0070C0"/>
                </a:solidFill>
                <a:latin typeface="Tahoma"/>
                <a:ea typeface="Calibri"/>
                <a:cs typeface="Times New Roman"/>
              </a:rPr>
              <a:t>CRPS </a:t>
            </a:r>
            <a:endParaRPr lang="fr-FR" sz="1100" dirty="0">
              <a:latin typeface="Calibri"/>
              <a:ea typeface="Calibri"/>
              <a:cs typeface="Times New Roman"/>
            </a:endParaRPr>
          </a:p>
          <a:p>
            <a:pPr algn="ctr">
              <a:lnSpc>
                <a:spcPct val="107000"/>
              </a:lnSpc>
            </a:pPr>
            <a:r>
              <a:rPr lang="fr-FR" sz="1100" b="1" dirty="0">
                <a:solidFill>
                  <a:srgbClr val="0070C0"/>
                </a:solidFill>
                <a:latin typeface="Tahoma"/>
                <a:ea typeface="Calibri"/>
                <a:cs typeface="Times New Roman"/>
              </a:rPr>
              <a:t>Tour de </a:t>
            </a:r>
            <a:r>
              <a:rPr lang="fr-FR" sz="1100" b="1" dirty="0" err="1">
                <a:solidFill>
                  <a:srgbClr val="0070C0"/>
                </a:solidFill>
                <a:latin typeface="Tahoma"/>
                <a:ea typeface="Calibri"/>
                <a:cs typeface="Times New Roman"/>
              </a:rPr>
              <a:t>Gassies</a:t>
            </a:r>
            <a:endParaRPr lang="fr-FR" sz="1100" dirty="0">
              <a:latin typeface="Calibri"/>
              <a:ea typeface="Calibri"/>
              <a:cs typeface="Times New Roman"/>
            </a:endParaRPr>
          </a:p>
        </p:txBody>
      </p:sp>
      <p:sp>
        <p:nvSpPr>
          <p:cNvPr id="8" name="Zone de texte 4"/>
          <p:cNvSpPr txBox="1"/>
          <p:nvPr/>
        </p:nvSpPr>
        <p:spPr>
          <a:xfrm>
            <a:off x="5429858" y="717416"/>
            <a:ext cx="1547495" cy="495300"/>
          </a:xfrm>
          <a:prstGeom prst="roundRect">
            <a:avLst/>
          </a:prstGeom>
          <a:solidFill>
            <a:schemeClr val="accent1">
              <a:lumMod val="20000"/>
              <a:lumOff val="80000"/>
            </a:schemeClr>
          </a:solidFill>
          <a:ln w="19050">
            <a:solidFill>
              <a:srgbClr val="0070C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1100" b="1" dirty="0">
                <a:solidFill>
                  <a:srgbClr val="0070C0"/>
                </a:solidFill>
                <a:latin typeface="Tahoma"/>
                <a:ea typeface="Calibri"/>
                <a:cs typeface="Times New Roman"/>
              </a:rPr>
              <a:t>CHS</a:t>
            </a:r>
            <a:endParaRPr lang="fr-FR" sz="1100" dirty="0">
              <a:latin typeface="Calibri"/>
              <a:ea typeface="Calibri"/>
              <a:cs typeface="Times New Roman"/>
            </a:endParaRPr>
          </a:p>
          <a:p>
            <a:pPr algn="ctr">
              <a:lnSpc>
                <a:spcPct val="107000"/>
              </a:lnSpc>
            </a:pPr>
            <a:r>
              <a:rPr lang="fr-FR" sz="1100" b="1" dirty="0">
                <a:solidFill>
                  <a:srgbClr val="0070C0"/>
                </a:solidFill>
                <a:latin typeface="Tahoma"/>
                <a:ea typeface="Calibri"/>
                <a:cs typeface="Times New Roman"/>
              </a:rPr>
              <a:t>Cadillac</a:t>
            </a:r>
            <a:endParaRPr lang="fr-FR" sz="1100" dirty="0">
              <a:latin typeface="Calibri"/>
              <a:ea typeface="Calibri"/>
              <a:cs typeface="Times New Roman"/>
            </a:endParaRPr>
          </a:p>
        </p:txBody>
      </p:sp>
      <p:sp>
        <p:nvSpPr>
          <p:cNvPr id="9" name="Zone de texte 5"/>
          <p:cNvSpPr txBox="1"/>
          <p:nvPr/>
        </p:nvSpPr>
        <p:spPr>
          <a:xfrm>
            <a:off x="7158051" y="717416"/>
            <a:ext cx="1547495" cy="495300"/>
          </a:xfrm>
          <a:prstGeom prst="roundRect">
            <a:avLst/>
          </a:prstGeom>
          <a:solidFill>
            <a:schemeClr val="accent1">
              <a:lumMod val="20000"/>
              <a:lumOff val="80000"/>
            </a:schemeClr>
          </a:solidFill>
          <a:ln w="19050">
            <a:solidFill>
              <a:srgbClr val="0070C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1100" b="1" dirty="0">
                <a:solidFill>
                  <a:srgbClr val="0070C0"/>
                </a:solidFill>
                <a:latin typeface="Tahoma"/>
                <a:ea typeface="Calibri"/>
                <a:cs typeface="Times New Roman"/>
              </a:rPr>
              <a:t>Association</a:t>
            </a:r>
          </a:p>
          <a:p>
            <a:pPr algn="ctr">
              <a:lnSpc>
                <a:spcPct val="107000"/>
              </a:lnSpc>
            </a:pPr>
            <a:r>
              <a:rPr lang="fr-FR" sz="1100" b="1" dirty="0">
                <a:solidFill>
                  <a:srgbClr val="0070C0"/>
                </a:solidFill>
                <a:latin typeface="Tahoma"/>
                <a:ea typeface="Calibri"/>
                <a:cs typeface="Times New Roman"/>
              </a:rPr>
              <a:t>RENOVATION</a:t>
            </a:r>
            <a:endParaRPr lang="fr-FR" sz="1100" dirty="0">
              <a:latin typeface="Calibri"/>
              <a:ea typeface="Calibri"/>
              <a:cs typeface="Times New Roman"/>
            </a:endParaRPr>
          </a:p>
        </p:txBody>
      </p:sp>
      <p:sp>
        <p:nvSpPr>
          <p:cNvPr id="10" name="Zone de texte 13"/>
          <p:cNvSpPr txBox="1"/>
          <p:nvPr/>
        </p:nvSpPr>
        <p:spPr>
          <a:xfrm>
            <a:off x="2265292" y="5595041"/>
            <a:ext cx="1547495" cy="495300"/>
          </a:xfrm>
          <a:prstGeom prst="roundRect">
            <a:avLst/>
          </a:prstGeom>
          <a:solidFill>
            <a:schemeClr val="bg1"/>
          </a:solidFill>
          <a:ln w="19050">
            <a:solidFill>
              <a:srgbClr val="FF000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1100" b="1" dirty="0">
                <a:solidFill>
                  <a:srgbClr val="FF0000"/>
                </a:solidFill>
                <a:latin typeface="Tahoma"/>
                <a:ea typeface="Calibri"/>
                <a:cs typeface="Times New Roman"/>
              </a:rPr>
              <a:t>Sport Athlétique </a:t>
            </a:r>
            <a:r>
              <a:rPr lang="fr-FR" sz="1100" b="1" dirty="0" err="1">
                <a:solidFill>
                  <a:srgbClr val="FF0000"/>
                </a:solidFill>
                <a:latin typeface="Tahoma"/>
                <a:ea typeface="Calibri"/>
                <a:cs typeface="Times New Roman"/>
              </a:rPr>
              <a:t>Mérignacais</a:t>
            </a:r>
            <a:endParaRPr lang="fr-FR" sz="1100" dirty="0">
              <a:solidFill>
                <a:srgbClr val="FF0000"/>
              </a:solidFill>
              <a:latin typeface="Calibri"/>
              <a:ea typeface="Calibri"/>
              <a:cs typeface="Times New Roman"/>
            </a:endParaRPr>
          </a:p>
        </p:txBody>
      </p:sp>
      <p:sp>
        <p:nvSpPr>
          <p:cNvPr id="11" name="Zone de texte 14"/>
          <p:cNvSpPr txBox="1"/>
          <p:nvPr/>
        </p:nvSpPr>
        <p:spPr>
          <a:xfrm>
            <a:off x="4349739" y="5595041"/>
            <a:ext cx="1547495" cy="495300"/>
          </a:xfrm>
          <a:prstGeom prst="roundRect">
            <a:avLst/>
          </a:prstGeom>
          <a:solidFill>
            <a:schemeClr val="bg1"/>
          </a:solidFill>
          <a:ln w="19050">
            <a:solidFill>
              <a:srgbClr val="FF000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1100" b="1" dirty="0">
                <a:solidFill>
                  <a:srgbClr val="FF0000"/>
                </a:solidFill>
                <a:latin typeface="Tahoma"/>
                <a:ea typeface="Calibri"/>
                <a:cs typeface="Times New Roman"/>
              </a:rPr>
              <a:t>Entente Sportive Bruges</a:t>
            </a:r>
            <a:endParaRPr lang="fr-FR" sz="1100" dirty="0">
              <a:solidFill>
                <a:srgbClr val="FF0000"/>
              </a:solidFill>
              <a:latin typeface="Calibri"/>
              <a:ea typeface="Calibri"/>
              <a:cs typeface="Times New Roman"/>
            </a:endParaRPr>
          </a:p>
        </p:txBody>
      </p:sp>
      <p:sp>
        <p:nvSpPr>
          <p:cNvPr id="12" name="Zone de texte 15"/>
          <p:cNvSpPr txBox="1"/>
          <p:nvPr/>
        </p:nvSpPr>
        <p:spPr>
          <a:xfrm>
            <a:off x="6653995" y="5595041"/>
            <a:ext cx="1547495" cy="495300"/>
          </a:xfrm>
          <a:prstGeom prst="roundRect">
            <a:avLst/>
          </a:prstGeom>
          <a:noFill/>
          <a:ln w="19050">
            <a:solidFill>
              <a:srgbClr val="FF000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1100" b="1" dirty="0">
                <a:solidFill>
                  <a:srgbClr val="FF0000"/>
                </a:solidFill>
                <a:latin typeface="Tahoma"/>
                <a:ea typeface="Calibri"/>
                <a:cs typeface="Times New Roman"/>
              </a:rPr>
              <a:t>Les Gringalets</a:t>
            </a:r>
            <a:endParaRPr lang="fr-FR" sz="1100" dirty="0">
              <a:solidFill>
                <a:srgbClr val="FF0000"/>
              </a:solidFill>
              <a:latin typeface="Calibri"/>
              <a:ea typeface="Calibri"/>
              <a:cs typeface="Times New Roman"/>
            </a:endParaRPr>
          </a:p>
        </p:txBody>
      </p:sp>
      <p:sp>
        <p:nvSpPr>
          <p:cNvPr id="13" name="Zone de texte 16"/>
          <p:cNvSpPr txBox="1"/>
          <p:nvPr/>
        </p:nvSpPr>
        <p:spPr>
          <a:xfrm>
            <a:off x="8629685" y="5637142"/>
            <a:ext cx="1637478" cy="411098"/>
          </a:xfrm>
          <a:prstGeom prst="roundRect">
            <a:avLst/>
          </a:prstGeom>
          <a:solidFill>
            <a:schemeClr val="bg1"/>
          </a:solidFill>
          <a:ln w="19050">
            <a:solidFill>
              <a:srgbClr val="FF000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1100" b="1" dirty="0">
                <a:solidFill>
                  <a:srgbClr val="FF0000"/>
                </a:solidFill>
                <a:latin typeface="Tahoma"/>
                <a:ea typeface="Calibri"/>
                <a:cs typeface="Times New Roman"/>
              </a:rPr>
              <a:t>Union Saint Bruno </a:t>
            </a:r>
            <a:endParaRPr lang="fr-FR" sz="1100" dirty="0">
              <a:solidFill>
                <a:srgbClr val="FF0000"/>
              </a:solidFill>
              <a:latin typeface="Calibri"/>
              <a:ea typeface="Calibri"/>
              <a:cs typeface="Times New Roman"/>
            </a:endParaRPr>
          </a:p>
        </p:txBody>
      </p:sp>
      <p:sp>
        <p:nvSpPr>
          <p:cNvPr id="14" name="Flèche courbée vers le bas 13"/>
          <p:cNvSpPr/>
          <p:nvPr/>
        </p:nvSpPr>
        <p:spPr bwMode="auto">
          <a:xfrm rot="18216762">
            <a:off x="2797011" y="3948702"/>
            <a:ext cx="915199" cy="521031"/>
          </a:xfrm>
          <a:prstGeom prst="curved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sz="2400">
              <a:latin typeface="Arial Narrow" pitchFamily="34" charset="0"/>
              <a:ea typeface="ＭＳ Ｐゴシック" pitchFamily="34" charset="-128"/>
            </a:endParaRPr>
          </a:p>
        </p:txBody>
      </p:sp>
      <p:sp>
        <p:nvSpPr>
          <p:cNvPr id="15" name="Flèche courbée vers le bas 14"/>
          <p:cNvSpPr/>
          <p:nvPr/>
        </p:nvSpPr>
        <p:spPr bwMode="auto">
          <a:xfrm rot="13766755">
            <a:off x="3129367" y="2854277"/>
            <a:ext cx="965959" cy="432203"/>
          </a:xfrm>
          <a:prstGeom prst="curvedDown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sz="2400">
              <a:latin typeface="Arial Narrow" pitchFamily="34" charset="0"/>
              <a:ea typeface="ＭＳ Ｐゴシック" pitchFamily="34" charset="-128"/>
            </a:endParaRPr>
          </a:p>
        </p:txBody>
      </p:sp>
      <p:sp>
        <p:nvSpPr>
          <p:cNvPr id="16" name="Flèche courbée vers le bas 15"/>
          <p:cNvSpPr/>
          <p:nvPr/>
        </p:nvSpPr>
        <p:spPr bwMode="auto">
          <a:xfrm rot="4363161">
            <a:off x="8479330" y="4126331"/>
            <a:ext cx="965959" cy="432203"/>
          </a:xfrm>
          <a:prstGeom prst="curvedDown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sz="2400">
              <a:latin typeface="Arial Narrow" pitchFamily="34" charset="0"/>
              <a:ea typeface="ＭＳ Ｐゴシック" pitchFamily="34" charset="-128"/>
            </a:endParaRPr>
          </a:p>
        </p:txBody>
      </p:sp>
      <p:sp>
        <p:nvSpPr>
          <p:cNvPr id="17" name="Flèche courbée vers le bas 16"/>
          <p:cNvSpPr/>
          <p:nvPr/>
        </p:nvSpPr>
        <p:spPr bwMode="auto">
          <a:xfrm rot="7397800">
            <a:off x="8393032" y="2828105"/>
            <a:ext cx="993359" cy="506864"/>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sz="2400">
              <a:latin typeface="Arial Narrow" pitchFamily="34" charset="0"/>
              <a:ea typeface="ＭＳ Ｐゴシック" pitchFamily="34" charset="-128"/>
            </a:endParaRPr>
          </a:p>
        </p:txBody>
      </p:sp>
      <p:cxnSp>
        <p:nvCxnSpPr>
          <p:cNvPr id="18" name="Connecteur droit avec flèche 17"/>
          <p:cNvCxnSpPr/>
          <p:nvPr/>
        </p:nvCxnSpPr>
        <p:spPr bwMode="auto">
          <a:xfrm>
            <a:off x="2847878" y="1220141"/>
            <a:ext cx="334006" cy="336665"/>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avec flèche 18"/>
          <p:cNvCxnSpPr/>
          <p:nvPr/>
        </p:nvCxnSpPr>
        <p:spPr bwMode="auto">
          <a:xfrm>
            <a:off x="4324236" y="1220141"/>
            <a:ext cx="0" cy="336665"/>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avec flèche 19"/>
          <p:cNvCxnSpPr/>
          <p:nvPr/>
        </p:nvCxnSpPr>
        <p:spPr bwMode="auto">
          <a:xfrm>
            <a:off x="6214209" y="1218440"/>
            <a:ext cx="0" cy="340067"/>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avec flèche 20"/>
          <p:cNvCxnSpPr/>
          <p:nvPr/>
        </p:nvCxnSpPr>
        <p:spPr bwMode="auto">
          <a:xfrm flipV="1">
            <a:off x="3181884" y="5169967"/>
            <a:ext cx="461886" cy="226452"/>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cteur droit avec flèche 21"/>
          <p:cNvCxnSpPr/>
          <p:nvPr/>
        </p:nvCxnSpPr>
        <p:spPr bwMode="auto">
          <a:xfrm flipV="1">
            <a:off x="7499799" y="5137157"/>
            <a:ext cx="0" cy="36621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avec flèche 22"/>
          <p:cNvCxnSpPr/>
          <p:nvPr/>
        </p:nvCxnSpPr>
        <p:spPr bwMode="auto">
          <a:xfrm flipH="1" flipV="1">
            <a:off x="8699532" y="5137158"/>
            <a:ext cx="471123" cy="346701"/>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necteur droit avec flèche 23"/>
          <p:cNvCxnSpPr/>
          <p:nvPr/>
        </p:nvCxnSpPr>
        <p:spPr bwMode="auto">
          <a:xfrm flipV="1">
            <a:off x="5123485" y="5130793"/>
            <a:ext cx="0" cy="304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onnecteur droit avec flèche 24"/>
          <p:cNvCxnSpPr/>
          <p:nvPr/>
        </p:nvCxnSpPr>
        <p:spPr bwMode="auto">
          <a:xfrm flipH="1">
            <a:off x="8971363" y="1247942"/>
            <a:ext cx="274644" cy="281060"/>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à coins arrondis 25"/>
          <p:cNvSpPr/>
          <p:nvPr/>
        </p:nvSpPr>
        <p:spPr>
          <a:xfrm>
            <a:off x="3919336" y="4319824"/>
            <a:ext cx="4568536" cy="69705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b="1" dirty="0">
                <a:solidFill>
                  <a:srgbClr val="FFFFFF"/>
                </a:solidFill>
                <a:latin typeface="Tahoma"/>
                <a:ea typeface="Calibri"/>
                <a:cs typeface="Times New Roman"/>
              </a:rPr>
              <a:t>CLUBS</a:t>
            </a:r>
            <a:endParaRPr lang="fr-FR" dirty="0">
              <a:ea typeface="Calibri"/>
              <a:cs typeface="Times New Roman"/>
            </a:endParaRPr>
          </a:p>
          <a:p>
            <a:pPr algn="ctr">
              <a:lnSpc>
                <a:spcPct val="107000"/>
              </a:lnSpc>
            </a:pPr>
            <a:r>
              <a:rPr lang="fr-FR" b="1" dirty="0">
                <a:solidFill>
                  <a:srgbClr val="FFFFFF"/>
                </a:solidFill>
                <a:latin typeface="Tahoma"/>
                <a:ea typeface="Calibri"/>
                <a:cs typeface="Times New Roman"/>
              </a:rPr>
              <a:t>Organisateurs d’activités adaptées</a:t>
            </a:r>
            <a:endParaRPr lang="fr-FR" dirty="0">
              <a:ea typeface="Calibri"/>
              <a:cs typeface="Times New Roman"/>
            </a:endParaRPr>
          </a:p>
        </p:txBody>
      </p:sp>
      <p:pic>
        <p:nvPicPr>
          <p:cNvPr id="27" name="Picture 2" descr="Résultat de recherche d'images pour &quot;charles perrens logo&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3776" y="148063"/>
            <a:ext cx="480499" cy="4804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Résultat de recherche d'images pour &quot;UGECAM AQUITAINE LOGO&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336" y="264847"/>
            <a:ext cx="1028786" cy="2992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Résultat de recherche d'images pour &quot;LOGO CADILLAC HOPITAL&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3185" y="110788"/>
            <a:ext cx="368021" cy="555049"/>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Connecteur droit avec flèche 29"/>
          <p:cNvCxnSpPr/>
          <p:nvPr/>
        </p:nvCxnSpPr>
        <p:spPr bwMode="auto">
          <a:xfrm>
            <a:off x="7931797" y="1247943"/>
            <a:ext cx="0" cy="340067"/>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AutoShape 22" descr="Association - ASSOCIATION RENOVATION"/>
          <p:cNvSpPr>
            <a:spLocks noChangeAspect="1" noChangeArrowheads="1"/>
          </p:cNvSpPr>
          <p:nvPr/>
        </p:nvSpPr>
        <p:spPr bwMode="auto">
          <a:xfrm>
            <a:off x="-8286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2" name="Picture 30" descr="Résultat de recherche d'images pour &quot;Logo association renovatio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5440" y="165651"/>
            <a:ext cx="1492714" cy="4328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descr="Résultat de recherche d'images pour &quot;logo société d'hygiène mentale d'aquitaine - shma&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2973" y="203520"/>
            <a:ext cx="696358" cy="569748"/>
          </a:xfrm>
          <a:prstGeom prst="rect">
            <a:avLst/>
          </a:prstGeom>
          <a:noFill/>
          <a:extLst>
            <a:ext uri="{909E8E84-426E-40DD-AFC4-6F175D3DCCD1}">
              <a14:hiddenFill xmlns:a14="http://schemas.microsoft.com/office/drawing/2010/main">
                <a:solidFill>
                  <a:srgbClr val="FFFFFF"/>
                </a:solidFill>
              </a14:hiddenFill>
            </a:ext>
          </a:extLst>
        </p:spPr>
      </p:pic>
      <p:sp>
        <p:nvSpPr>
          <p:cNvPr id="34" name="Zone de texte 2"/>
          <p:cNvSpPr txBox="1"/>
          <p:nvPr/>
        </p:nvSpPr>
        <p:spPr>
          <a:xfrm>
            <a:off x="9074152" y="773269"/>
            <a:ext cx="1547495" cy="312177"/>
          </a:xfrm>
          <a:prstGeom prst="roundRect">
            <a:avLst/>
          </a:prstGeom>
          <a:solidFill>
            <a:schemeClr val="accent1">
              <a:lumMod val="20000"/>
              <a:lumOff val="80000"/>
            </a:schemeClr>
          </a:solidFill>
          <a:ln w="19050">
            <a:solidFill>
              <a:srgbClr val="0070C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1100" b="1" dirty="0">
                <a:solidFill>
                  <a:srgbClr val="0070C0"/>
                </a:solidFill>
                <a:latin typeface="Tahoma"/>
                <a:ea typeface="Calibri"/>
                <a:cs typeface="Times New Roman"/>
              </a:rPr>
              <a:t>SHMA</a:t>
            </a:r>
            <a:endParaRPr lang="fr-FR" sz="1100" dirty="0">
              <a:latin typeface="Calibri"/>
              <a:ea typeface="Calibri"/>
              <a:cs typeface="Times New Roman"/>
            </a:endParaRPr>
          </a:p>
        </p:txBody>
      </p:sp>
      <p:pic>
        <p:nvPicPr>
          <p:cNvPr id="35" name="Picture 36" descr="Résultat de recherche d'images pour &quot;logo SAM cohesion sociale&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0097" y="6163120"/>
            <a:ext cx="565776" cy="5657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4" descr="Résultat de recherche d'images pour &quot;logo SAM cohesion social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7327" y="6185563"/>
            <a:ext cx="520893" cy="52089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6" descr="Résultat de recherche d'images pour &quot;logo esb sport adapté&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5301" y="6185562"/>
            <a:ext cx="496368" cy="56727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8" descr="Résultat de recherche d'images pour &quot;logo gringalets&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05125" y="6151334"/>
            <a:ext cx="589349" cy="58934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0" descr="Résultat de recherche d'images pour &quot;union st bruno logo&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25158" y="6092759"/>
            <a:ext cx="659490" cy="703457"/>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22498" y="2395371"/>
            <a:ext cx="773690" cy="1704741"/>
          </a:xfrm>
          <a:prstGeom prst="rect">
            <a:avLst/>
          </a:prstGeom>
        </p:spPr>
      </p:pic>
    </p:spTree>
    <p:extLst>
      <p:ext uri="{BB962C8B-B14F-4D97-AF65-F5344CB8AC3E}">
        <p14:creationId xmlns:p14="http://schemas.microsoft.com/office/powerpoint/2010/main" val="117599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ppt_w</p:attrName>
                                        </p:attrNameLst>
                                      </p:cBhvr>
                                      <p:tavLst>
                                        <p:tav tm="0" fmla="#ppt_w*sin(2.5*pi*$)">
                                          <p:val>
                                            <p:fltVal val="0"/>
                                          </p:val>
                                        </p:tav>
                                        <p:tav tm="100000">
                                          <p:val>
                                            <p:fltVal val="1"/>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ppt_w</p:attrName>
                                        </p:attrNameLst>
                                      </p:cBhvr>
                                      <p:tavLst>
                                        <p:tav tm="0" fmla="#ppt_w*sin(2.5*pi*$)">
                                          <p:val>
                                            <p:fltVal val="0"/>
                                          </p:val>
                                        </p:tav>
                                        <p:tav tm="100000">
                                          <p:val>
                                            <p:fltVal val="1"/>
                                          </p:val>
                                        </p:tav>
                                      </p:tavLst>
                                    </p:anim>
                                    <p:anim calcmode="lin" valueType="num">
                                      <p:cBhvr>
                                        <p:cTn id="19" dur="2000" fill="hold"/>
                                        <p:tgtEl>
                                          <p:spTgt spid="15"/>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ppt_w</p:attrName>
                                        </p:attrNameLst>
                                      </p:cBhvr>
                                      <p:tavLst>
                                        <p:tav tm="0" fmla="#ppt_w*sin(2.5*pi*$)">
                                          <p:val>
                                            <p:fltVal val="0"/>
                                          </p:val>
                                        </p:tav>
                                        <p:tav tm="100000">
                                          <p:val>
                                            <p:fltVal val="1"/>
                                          </p:val>
                                        </p:tav>
                                      </p:tavLst>
                                    </p:anim>
                                    <p:anim calcmode="lin" valueType="num">
                                      <p:cBhvr>
                                        <p:cTn id="2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45"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anim calcmode="lin" valueType="num">
                                      <p:cBhvr>
                                        <p:cTn id="32" dur="2000" fill="hold"/>
                                        <p:tgtEl>
                                          <p:spTgt spid="18"/>
                                        </p:tgtEl>
                                        <p:attrNameLst>
                                          <p:attrName>ppt_w</p:attrName>
                                        </p:attrNameLst>
                                      </p:cBhvr>
                                      <p:tavLst>
                                        <p:tav tm="0" fmla="#ppt_w*sin(2.5*pi*$)">
                                          <p:val>
                                            <p:fltVal val="0"/>
                                          </p:val>
                                        </p:tav>
                                        <p:tav tm="100000">
                                          <p:val>
                                            <p:fltVal val="1"/>
                                          </p:val>
                                        </p:tav>
                                      </p:tavLst>
                                    </p:anim>
                                    <p:anim calcmode="lin" valueType="num">
                                      <p:cBhvr>
                                        <p:cTn id="33"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45"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000"/>
                                        <p:tgtEl>
                                          <p:spTgt spid="19"/>
                                        </p:tgtEl>
                                      </p:cBhvr>
                                    </p:animEffect>
                                    <p:anim calcmode="lin" valueType="num">
                                      <p:cBhvr>
                                        <p:cTn id="41" dur="2000" fill="hold"/>
                                        <p:tgtEl>
                                          <p:spTgt spid="19"/>
                                        </p:tgtEl>
                                        <p:attrNameLst>
                                          <p:attrName>ppt_w</p:attrName>
                                        </p:attrNameLst>
                                      </p:cBhvr>
                                      <p:tavLst>
                                        <p:tav tm="0" fmla="#ppt_w*sin(2.5*pi*$)">
                                          <p:val>
                                            <p:fltVal val="0"/>
                                          </p:val>
                                        </p:tav>
                                        <p:tav tm="100000">
                                          <p:val>
                                            <p:fltVal val="1"/>
                                          </p:val>
                                        </p:tav>
                                      </p:tavLst>
                                    </p:anim>
                                    <p:anim calcmode="lin" valueType="num">
                                      <p:cBhvr>
                                        <p:cTn id="42"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45"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2000"/>
                                        <p:tgtEl>
                                          <p:spTgt spid="20"/>
                                        </p:tgtEl>
                                      </p:cBhvr>
                                    </p:animEffect>
                                    <p:anim calcmode="lin" valueType="num">
                                      <p:cBhvr>
                                        <p:cTn id="54" dur="2000" fill="hold"/>
                                        <p:tgtEl>
                                          <p:spTgt spid="20"/>
                                        </p:tgtEl>
                                        <p:attrNameLst>
                                          <p:attrName>ppt_w</p:attrName>
                                        </p:attrNameLst>
                                      </p:cBhvr>
                                      <p:tavLst>
                                        <p:tav tm="0" fmla="#ppt_w*sin(2.5*pi*$)">
                                          <p:val>
                                            <p:fltVal val="0"/>
                                          </p:val>
                                        </p:tav>
                                        <p:tav tm="100000">
                                          <p:val>
                                            <p:fltVal val="1"/>
                                          </p:val>
                                        </p:tav>
                                      </p:tavLst>
                                    </p:anim>
                                    <p:anim calcmode="lin" valueType="num">
                                      <p:cBhvr>
                                        <p:cTn id="55"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par>
                                <p:cTn id="60" presetID="45"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2000"/>
                                        <p:tgtEl>
                                          <p:spTgt spid="25"/>
                                        </p:tgtEl>
                                      </p:cBhvr>
                                    </p:animEffect>
                                    <p:anim calcmode="lin" valueType="num">
                                      <p:cBhvr>
                                        <p:cTn id="63" dur="2000" fill="hold"/>
                                        <p:tgtEl>
                                          <p:spTgt spid="25"/>
                                        </p:tgtEl>
                                        <p:attrNameLst>
                                          <p:attrName>ppt_w</p:attrName>
                                        </p:attrNameLst>
                                      </p:cBhvr>
                                      <p:tavLst>
                                        <p:tav tm="0" fmla="#ppt_w*sin(2.5*pi*$)">
                                          <p:val>
                                            <p:fltVal val="0"/>
                                          </p:val>
                                        </p:tav>
                                        <p:tav tm="100000">
                                          <p:val>
                                            <p:fltVal val="1"/>
                                          </p:val>
                                        </p:tav>
                                      </p:tavLst>
                                    </p:anim>
                                    <p:anim calcmode="lin" valueType="num">
                                      <p:cBhvr>
                                        <p:cTn id="64"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45"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2000"/>
                                        <p:tgtEl>
                                          <p:spTgt spid="21"/>
                                        </p:tgtEl>
                                      </p:cBhvr>
                                    </p:animEffect>
                                    <p:anim calcmode="lin" valueType="num">
                                      <p:cBhvr>
                                        <p:cTn id="72" dur="2000" fill="hold"/>
                                        <p:tgtEl>
                                          <p:spTgt spid="21"/>
                                        </p:tgtEl>
                                        <p:attrNameLst>
                                          <p:attrName>ppt_w</p:attrName>
                                        </p:attrNameLst>
                                      </p:cBhvr>
                                      <p:tavLst>
                                        <p:tav tm="0" fmla="#ppt_w*sin(2.5*pi*$)">
                                          <p:val>
                                            <p:fltVal val="0"/>
                                          </p:val>
                                        </p:tav>
                                        <p:tav tm="100000">
                                          <p:val>
                                            <p:fltVal val="1"/>
                                          </p:val>
                                        </p:tav>
                                      </p:tavLst>
                                    </p:anim>
                                    <p:anim calcmode="lin" valueType="num">
                                      <p:cBhvr>
                                        <p:cTn id="73"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childTnLst>
                                </p:cTn>
                              </p:par>
                              <p:par>
                                <p:cTn id="78" presetID="45" presetClass="entr" presetSubtype="0" fill="hold"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2000"/>
                                        <p:tgtEl>
                                          <p:spTgt spid="24"/>
                                        </p:tgtEl>
                                      </p:cBhvr>
                                    </p:animEffect>
                                    <p:anim calcmode="lin" valueType="num">
                                      <p:cBhvr>
                                        <p:cTn id="81" dur="2000" fill="hold"/>
                                        <p:tgtEl>
                                          <p:spTgt spid="24"/>
                                        </p:tgtEl>
                                        <p:attrNameLst>
                                          <p:attrName>ppt_w</p:attrName>
                                        </p:attrNameLst>
                                      </p:cBhvr>
                                      <p:tavLst>
                                        <p:tav tm="0" fmla="#ppt_w*sin(2.5*pi*$)">
                                          <p:val>
                                            <p:fltVal val="0"/>
                                          </p:val>
                                        </p:tav>
                                        <p:tav tm="100000">
                                          <p:val>
                                            <p:fltVal val="1"/>
                                          </p:val>
                                        </p:tav>
                                      </p:tavLst>
                                    </p:anim>
                                    <p:anim calcmode="lin" valueType="num">
                                      <p:cBhvr>
                                        <p:cTn id="82"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childTnLst>
                                </p:cTn>
                              </p:par>
                              <p:par>
                                <p:cTn id="87" presetID="45"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2000"/>
                                        <p:tgtEl>
                                          <p:spTgt spid="22"/>
                                        </p:tgtEl>
                                      </p:cBhvr>
                                    </p:animEffect>
                                    <p:anim calcmode="lin" valueType="num">
                                      <p:cBhvr>
                                        <p:cTn id="90" dur="2000" fill="hold"/>
                                        <p:tgtEl>
                                          <p:spTgt spid="22"/>
                                        </p:tgtEl>
                                        <p:attrNameLst>
                                          <p:attrName>ppt_w</p:attrName>
                                        </p:attrNameLst>
                                      </p:cBhvr>
                                      <p:tavLst>
                                        <p:tav tm="0" fmla="#ppt_w*sin(2.5*pi*$)">
                                          <p:val>
                                            <p:fltVal val="0"/>
                                          </p:val>
                                        </p:tav>
                                        <p:tav tm="100000">
                                          <p:val>
                                            <p:fltVal val="1"/>
                                          </p:val>
                                        </p:tav>
                                      </p:tavLst>
                                    </p:anim>
                                    <p:anim calcmode="lin" valueType="num">
                                      <p:cBhvr>
                                        <p:cTn id="91"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childTnLst>
                                </p:cTn>
                              </p:par>
                              <p:par>
                                <p:cTn id="96" presetID="45"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2000"/>
                                        <p:tgtEl>
                                          <p:spTgt spid="23"/>
                                        </p:tgtEl>
                                      </p:cBhvr>
                                    </p:animEffect>
                                    <p:anim calcmode="lin" valueType="num">
                                      <p:cBhvr>
                                        <p:cTn id="99" dur="2000" fill="hold"/>
                                        <p:tgtEl>
                                          <p:spTgt spid="23"/>
                                        </p:tgtEl>
                                        <p:attrNameLst>
                                          <p:attrName>ppt_w</p:attrName>
                                        </p:attrNameLst>
                                      </p:cBhvr>
                                      <p:tavLst>
                                        <p:tav tm="0" fmla="#ppt_w*sin(2.5*pi*$)">
                                          <p:val>
                                            <p:fltVal val="0"/>
                                          </p:val>
                                        </p:tav>
                                        <p:tav tm="100000">
                                          <p:val>
                                            <p:fltVal val="1"/>
                                          </p:val>
                                        </p:tav>
                                      </p:tavLst>
                                    </p:anim>
                                    <p:anim calcmode="lin" valueType="num">
                                      <p:cBhvr>
                                        <p:cTn id="100" dur="2000" fill="hold"/>
                                        <p:tgtEl>
                                          <p:spTgt spid="23"/>
                                        </p:tgtEl>
                                        <p:attrNameLst>
                                          <p:attrName>ppt_h</p:attrName>
                                        </p:attrNameLst>
                                      </p:cBhvr>
                                      <p:tavLst>
                                        <p:tav tm="0">
                                          <p:val>
                                            <p:strVal val="#ppt_h"/>
                                          </p:val>
                                        </p:tav>
                                        <p:tav tm="100000">
                                          <p:val>
                                            <p:strVal val="#ppt_h"/>
                                          </p:val>
                                        </p:tav>
                                      </p:tavLst>
                                    </p:anim>
                                  </p:childTnLst>
                                </p:cTn>
                              </p:par>
                              <p:par>
                                <p:cTn id="101" presetID="45" presetClass="entr" presetSubtype="0"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000"/>
                                        <p:tgtEl>
                                          <p:spTgt spid="30"/>
                                        </p:tgtEl>
                                      </p:cBhvr>
                                    </p:animEffect>
                                    <p:anim calcmode="lin" valueType="num">
                                      <p:cBhvr>
                                        <p:cTn id="104" dur="2000" fill="hold"/>
                                        <p:tgtEl>
                                          <p:spTgt spid="30"/>
                                        </p:tgtEl>
                                        <p:attrNameLst>
                                          <p:attrName>ppt_w</p:attrName>
                                        </p:attrNameLst>
                                      </p:cBhvr>
                                      <p:tavLst>
                                        <p:tav tm="0" fmla="#ppt_w*sin(2.5*pi*$)">
                                          <p:val>
                                            <p:fltVal val="0"/>
                                          </p:val>
                                        </p:tav>
                                        <p:tav tm="100000">
                                          <p:val>
                                            <p:fltVal val="1"/>
                                          </p:val>
                                        </p:tav>
                                      </p:tavLst>
                                    </p:anim>
                                    <p:anim calcmode="lin" valueType="num">
                                      <p:cBhvr>
                                        <p:cTn id="105"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7E8244-B57F-4E80-9644-F3D27D09A7C4}"/>
              </a:ext>
            </a:extLst>
          </p:cNvPr>
          <p:cNvSpPr>
            <a:spLocks noGrp="1"/>
          </p:cNvSpPr>
          <p:nvPr>
            <p:ph type="title"/>
          </p:nvPr>
        </p:nvSpPr>
        <p:spPr/>
        <p:txBody>
          <a:bodyPr>
            <a:normAutofit fontScale="90000"/>
          </a:bodyPr>
          <a:lstStyle/>
          <a:p>
            <a:r>
              <a:rPr lang="fr-FR" dirty="0"/>
              <a:t>Label « Valides-handicapés, pour une pratique sportive partagée »</a:t>
            </a:r>
          </a:p>
        </p:txBody>
      </p:sp>
      <p:sp>
        <p:nvSpPr>
          <p:cNvPr id="3" name="Espace réservé du contenu 2">
            <a:extLst>
              <a:ext uri="{FF2B5EF4-FFF2-40B4-BE49-F238E27FC236}">
                <a16:creationId xmlns:a16="http://schemas.microsoft.com/office/drawing/2014/main" id="{82913056-70F7-4A2A-9659-C15E4851F896}"/>
              </a:ext>
            </a:extLst>
          </p:cNvPr>
          <p:cNvSpPr>
            <a:spLocks noGrp="1"/>
          </p:cNvSpPr>
          <p:nvPr>
            <p:ph idx="1"/>
          </p:nvPr>
        </p:nvSpPr>
        <p:spPr/>
        <p:txBody>
          <a:bodyPr>
            <a:normAutofit fontScale="55000" lnSpcReduction="20000"/>
          </a:bodyPr>
          <a:lstStyle/>
          <a:p>
            <a:r>
              <a:rPr lang="fr-FR" sz="2900" dirty="0"/>
              <a:t>Le Comité Départemental Olympique et Sportif de Gironde (CDOS) a pour mission de favoriser la pratique sportive en mixité valides-handicapés dans les clubs de Gironde.</a:t>
            </a:r>
          </a:p>
          <a:p>
            <a:pPr lvl="1"/>
            <a:r>
              <a:rPr lang="fr-FR" sz="2500" dirty="0"/>
              <a:t>Partenariat avec les membres de la Commission Technique Départementale (DDD Gironde, Conseil Départemental, Comités Handisport et Sport Adapté)</a:t>
            </a:r>
          </a:p>
          <a:p>
            <a:pPr lvl="1"/>
            <a:r>
              <a:rPr lang="fr-FR" sz="2500" dirty="0"/>
              <a:t>Porteur du label, gage de qualité attribué à des clubs sportifs souhaitant et pouvant accueillir des personnes en situation de handicap</a:t>
            </a:r>
          </a:p>
          <a:p>
            <a:r>
              <a:rPr lang="fr-FR" sz="2900" dirty="0"/>
              <a:t>Label pour les clubs</a:t>
            </a:r>
          </a:p>
          <a:p>
            <a:pPr lvl="1"/>
            <a:r>
              <a:rPr lang="fr-FR" sz="2500" dirty="0"/>
              <a:t>Aider et accompagner les clubs en les dotant d’un suivi, d’un soutien technique et financier des partenaires du label</a:t>
            </a:r>
          </a:p>
          <a:p>
            <a:pPr lvl="1"/>
            <a:r>
              <a:rPr lang="fr-FR" sz="2500" dirty="0"/>
              <a:t>Les faire bénéficier de formations adaptées pour les bénévoles et éducateurs</a:t>
            </a:r>
          </a:p>
          <a:p>
            <a:pPr lvl="1"/>
            <a:r>
              <a:rPr lang="fr-FR" sz="2500" dirty="0"/>
              <a:t>Donner de la visibilité et bénéficier d’un réseau promotionnel</a:t>
            </a:r>
          </a:p>
          <a:p>
            <a:r>
              <a:rPr lang="fr-FR" sz="2900" dirty="0"/>
              <a:t>Le label pour les personnes en situation de handicap</a:t>
            </a:r>
          </a:p>
          <a:p>
            <a:pPr lvl="1"/>
            <a:r>
              <a:rPr lang="fr-FR" sz="2500" dirty="0"/>
              <a:t>Favoriser la pratique sportive en mixité valides-handicapés dans les clubs sportifs</a:t>
            </a:r>
          </a:p>
          <a:p>
            <a:pPr lvl="1"/>
            <a:r>
              <a:rPr lang="fr-FR" sz="2500" dirty="0"/>
              <a:t>Encourager leur participation à la vie des clubs</a:t>
            </a:r>
          </a:p>
          <a:p>
            <a:pPr lvl="1"/>
            <a:r>
              <a:rPr lang="fr-FR" sz="2500" dirty="0"/>
              <a:t>Identifier les lieux de pratique partagée fiable et de proximité</a:t>
            </a:r>
          </a:p>
          <a:p>
            <a:r>
              <a:rPr lang="fr-FR" sz="2900" dirty="0"/>
              <a:t>Le label pour les établissements spécialisés</a:t>
            </a:r>
          </a:p>
          <a:p>
            <a:pPr lvl="1"/>
            <a:r>
              <a:rPr lang="fr-FR" sz="2500" dirty="0"/>
              <a:t>Repérer les lieux de pratique sportive labellisés, gage de qualité</a:t>
            </a:r>
          </a:p>
          <a:p>
            <a:pPr lvl="1"/>
            <a:r>
              <a:rPr lang="fr-FR" sz="2500" dirty="0"/>
              <a:t>Proposer à leurs usagers d’accéder à de nouvelles activités </a:t>
            </a:r>
          </a:p>
          <a:p>
            <a:pPr marL="457200" lvl="1" indent="0">
              <a:buNone/>
            </a:pPr>
            <a:endParaRPr lang="fr-FR" sz="2500" dirty="0"/>
          </a:p>
          <a:p>
            <a:pPr marL="342900" lvl="1" indent="-342900"/>
            <a:r>
              <a:rPr lang="fr-FR" sz="2900" dirty="0"/>
              <a:t>Les critères : accueil et intégration des personnes, accessibilité des sites et pratiques, encadrement adapté, qualifié et de qualité</a:t>
            </a:r>
          </a:p>
          <a:p>
            <a:endParaRPr lang="fr-FR" dirty="0"/>
          </a:p>
        </p:txBody>
      </p:sp>
      <p:pic>
        <p:nvPicPr>
          <p:cNvPr id="4" name="Image 3">
            <a:extLst>
              <a:ext uri="{FF2B5EF4-FFF2-40B4-BE49-F238E27FC236}">
                <a16:creationId xmlns:a16="http://schemas.microsoft.com/office/drawing/2014/main" id="{279EEDEE-AD67-4537-89D6-403D3B6F9F51}"/>
              </a:ext>
            </a:extLst>
          </p:cNvPr>
          <p:cNvPicPr>
            <a:picLocks noChangeAspect="1"/>
          </p:cNvPicPr>
          <p:nvPr/>
        </p:nvPicPr>
        <p:blipFill>
          <a:blip r:embed="rId2"/>
          <a:stretch>
            <a:fillRect/>
          </a:stretch>
        </p:blipFill>
        <p:spPr>
          <a:xfrm>
            <a:off x="7972426" y="3429000"/>
            <a:ext cx="2871480" cy="2076142"/>
          </a:xfrm>
          <a:prstGeom prst="rect">
            <a:avLst/>
          </a:prstGeom>
        </p:spPr>
      </p:pic>
    </p:spTree>
    <p:extLst>
      <p:ext uri="{BB962C8B-B14F-4D97-AF65-F5344CB8AC3E}">
        <p14:creationId xmlns:p14="http://schemas.microsoft.com/office/powerpoint/2010/main" val="24526729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709542" y="172235"/>
            <a:ext cx="9959568" cy="1017603"/>
          </a:xfrm>
        </p:spPr>
        <p:txBody>
          <a:bodyPr>
            <a:normAutofit fontScale="90000"/>
          </a:bodyPr>
          <a:lstStyle/>
          <a:p>
            <a:pPr algn="ctr"/>
            <a:r>
              <a:rPr lang="fr-FR" dirty="0"/>
              <a:t>Comité Départemental du Sport Adapté 86 et Centre Hospitalier Henri Laborit</a:t>
            </a:r>
          </a:p>
        </p:txBody>
      </p:sp>
      <p:sp>
        <p:nvSpPr>
          <p:cNvPr id="7" name="Espace réservé du contenu 6"/>
          <p:cNvSpPr>
            <a:spLocks noGrp="1"/>
          </p:cNvSpPr>
          <p:nvPr>
            <p:ph idx="1"/>
          </p:nvPr>
        </p:nvSpPr>
        <p:spPr>
          <a:xfrm>
            <a:off x="1500613" y="1408374"/>
            <a:ext cx="10244544" cy="4351338"/>
          </a:xfrm>
        </p:spPr>
        <p:txBody>
          <a:bodyPr>
            <a:normAutofit fontScale="92500" lnSpcReduction="20000"/>
          </a:bodyPr>
          <a:lstStyle/>
          <a:p>
            <a:pPr lvl="1"/>
            <a:r>
              <a:rPr lang="fr-FR" dirty="0"/>
              <a:t>Constat d’une activité sportive performante sur le plan des bénéfices pour la santé mais lourdement connotée sur le plan institutionnel. Réflexion d’une infirmière qui génère un nouveau projet souhaitant utiliser l’activité physique comme moyen de socialisation</a:t>
            </a:r>
          </a:p>
          <a:p>
            <a:pPr lvl="1"/>
            <a:endParaRPr lang="fr-FR" dirty="0"/>
          </a:p>
          <a:p>
            <a:pPr lvl="1"/>
            <a:r>
              <a:rPr lang="fr-FR" dirty="0"/>
              <a:t>Prise de contact avec le CDSA86 pour mise en place d’un projet</a:t>
            </a:r>
          </a:p>
          <a:p>
            <a:pPr lvl="1"/>
            <a:endParaRPr lang="fr-FR" dirty="0"/>
          </a:p>
          <a:p>
            <a:pPr lvl="1"/>
            <a:r>
              <a:rPr lang="fr-FR" dirty="0"/>
              <a:t>Partenariat établit en 2007 entre l’hôpital de jour CREATIV et le CDSA86 afin de développer l’APA à destination d’une population souffrant de handicap psychique et à visée socialisante</a:t>
            </a:r>
          </a:p>
          <a:p>
            <a:pPr marL="457200" lvl="1" indent="0">
              <a:buNone/>
            </a:pPr>
            <a:endParaRPr lang="fr-FR" dirty="0"/>
          </a:p>
          <a:p>
            <a:pPr lvl="1"/>
            <a:r>
              <a:rPr lang="fr-FR" dirty="0"/>
              <a:t>Partenariat dupliqué sur l’hôpital de jour de Châtellerault en 2013 </a:t>
            </a:r>
          </a:p>
          <a:p>
            <a:pPr marL="457200" lvl="1" indent="0">
              <a:buNone/>
            </a:pPr>
            <a:endParaRPr lang="fr-FR" dirty="0"/>
          </a:p>
          <a:p>
            <a:pPr lvl="1"/>
            <a:r>
              <a:rPr lang="fr-FR" dirty="0"/>
              <a:t>Ouverture de la psychiatrie vers une collaboration avec des partenaires sportifs extérieurs</a:t>
            </a:r>
          </a:p>
          <a:p>
            <a:pPr lvl="1"/>
            <a:endParaRPr lang="fr-FR" dirty="0"/>
          </a:p>
          <a:p>
            <a:pPr lvl="1"/>
            <a:endParaRPr lang="fr-FR" dirty="0"/>
          </a:p>
          <a:p>
            <a:pPr marL="457200" lvl="1" indent="0">
              <a:buNone/>
            </a:pPr>
            <a:endParaRPr lang="fr-FR" dirty="0"/>
          </a:p>
          <a:p>
            <a:endParaRPr lang="fr-FR" dirty="0"/>
          </a:p>
        </p:txBody>
      </p:sp>
    </p:spTree>
    <p:extLst>
      <p:ext uri="{BB962C8B-B14F-4D97-AF65-F5344CB8AC3E}">
        <p14:creationId xmlns:p14="http://schemas.microsoft.com/office/powerpoint/2010/main" val="38758910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3990BB-55C5-4447-9A24-CC68A763A672}"/>
              </a:ext>
            </a:extLst>
          </p:cNvPr>
          <p:cNvSpPr>
            <a:spLocks noGrp="1"/>
          </p:cNvSpPr>
          <p:nvPr>
            <p:ph idx="1"/>
          </p:nvPr>
        </p:nvSpPr>
        <p:spPr>
          <a:xfrm>
            <a:off x="1069019" y="1233996"/>
            <a:ext cx="11208798" cy="4721025"/>
          </a:xfrm>
        </p:spPr>
        <p:txBody>
          <a:bodyPr>
            <a:normAutofit/>
          </a:bodyPr>
          <a:lstStyle/>
          <a:p>
            <a:pPr marL="457200" lvl="1" indent="0">
              <a:buNone/>
            </a:pPr>
            <a:endParaRPr lang="fr-FR" dirty="0"/>
          </a:p>
          <a:p>
            <a:pPr lvl="1"/>
            <a:r>
              <a:rPr lang="fr-FR" dirty="0"/>
              <a:t>Réseaux clubs ordinaires, clubs affiliés à la FFSA, championnats sport adapté, actions sport santé mises en place par le CDSA86</a:t>
            </a:r>
          </a:p>
          <a:p>
            <a:pPr marL="457200" lvl="1" indent="0">
              <a:buNone/>
            </a:pPr>
            <a:endParaRPr lang="fr-FR" dirty="0"/>
          </a:p>
          <a:p>
            <a:pPr lvl="1"/>
            <a:r>
              <a:rPr lang="fr-FR" dirty="0"/>
              <a:t>Extension du sport adapté sur une structure intra hospitalière accueillant des adolescents en 2017</a:t>
            </a:r>
          </a:p>
          <a:p>
            <a:pPr marL="457200" lvl="1" indent="0">
              <a:buNone/>
            </a:pPr>
            <a:endParaRPr lang="fr-FR" dirty="0"/>
          </a:p>
          <a:p>
            <a:pPr lvl="1"/>
            <a:r>
              <a:rPr lang="fr-FR" dirty="0"/>
              <a:t>2019, développement du projet vers les structures intra hospitalières</a:t>
            </a:r>
          </a:p>
          <a:p>
            <a:pPr marL="457200" lvl="1" indent="0">
              <a:buNone/>
            </a:pPr>
            <a:endParaRPr lang="fr-FR" dirty="0"/>
          </a:p>
          <a:p>
            <a:pPr lvl="1"/>
            <a:r>
              <a:rPr lang="fr-FR" dirty="0"/>
              <a:t>Aujourd’hui 344 personnes ont bénéficié du sport adapté sur 123 séances</a:t>
            </a:r>
          </a:p>
          <a:p>
            <a:pPr lvl="1"/>
            <a:endParaRPr lang="fr-FR" dirty="0"/>
          </a:p>
          <a:p>
            <a:endParaRPr lang="fr-FR" dirty="0"/>
          </a:p>
        </p:txBody>
      </p:sp>
      <p:sp>
        <p:nvSpPr>
          <p:cNvPr id="4" name="Titre 5">
            <a:extLst>
              <a:ext uri="{FF2B5EF4-FFF2-40B4-BE49-F238E27FC236}">
                <a16:creationId xmlns:a16="http://schemas.microsoft.com/office/drawing/2014/main" id="{E86209FB-9096-4D80-811A-82ADAC06642D}"/>
              </a:ext>
            </a:extLst>
          </p:cNvPr>
          <p:cNvSpPr>
            <a:spLocks noGrp="1"/>
          </p:cNvSpPr>
          <p:nvPr>
            <p:ph type="title"/>
          </p:nvPr>
        </p:nvSpPr>
        <p:spPr>
          <a:xfrm>
            <a:off x="1469845" y="127847"/>
            <a:ext cx="9959568" cy="1017603"/>
          </a:xfrm>
        </p:spPr>
        <p:txBody>
          <a:bodyPr>
            <a:normAutofit fontScale="90000"/>
          </a:bodyPr>
          <a:lstStyle/>
          <a:p>
            <a:pPr algn="ctr"/>
            <a:r>
              <a:rPr lang="fr-FR" dirty="0"/>
              <a:t>Comité Départemental du Sport Adapté 86 et Centre Hospitalier Henri Laborit</a:t>
            </a:r>
          </a:p>
        </p:txBody>
      </p:sp>
    </p:spTree>
    <p:extLst>
      <p:ext uri="{BB962C8B-B14F-4D97-AF65-F5344CB8AC3E}">
        <p14:creationId xmlns:p14="http://schemas.microsoft.com/office/powerpoint/2010/main" val="12404425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Et à Limoges?</a:t>
            </a:r>
          </a:p>
        </p:txBody>
      </p:sp>
      <p:sp>
        <p:nvSpPr>
          <p:cNvPr id="3" name="Espace réservé du texte 2"/>
          <p:cNvSpPr>
            <a:spLocks noGrp="1"/>
          </p:cNvSpPr>
          <p:nvPr>
            <p:ph type="body" idx="1"/>
          </p:nvPr>
        </p:nvSpPr>
        <p:spPr/>
        <p:txBody>
          <a:bodyPr>
            <a:normAutofit/>
          </a:bodyPr>
          <a:lstStyle/>
          <a:p>
            <a:pPr>
              <a:defRPr/>
            </a:pPr>
            <a:r>
              <a:rPr lang="fr-FR" dirty="0"/>
              <a:t>Le service d’activités corporelles et gymniques</a:t>
            </a:r>
          </a:p>
          <a:p>
            <a:pPr>
              <a:defRPr/>
            </a:pPr>
            <a:r>
              <a:rPr lang="fr-FR" dirty="0"/>
              <a:t>La Passerelle Sport-Santé</a:t>
            </a:r>
          </a:p>
          <a:p>
            <a:pPr>
              <a:defRPr/>
            </a:pPr>
            <a:r>
              <a:rPr lang="fr-FR" dirty="0"/>
              <a:t>Le partenariat avec le CDSA 87</a:t>
            </a:r>
          </a:p>
        </p:txBody>
      </p:sp>
    </p:spTree>
    <p:extLst>
      <p:ext uri="{BB962C8B-B14F-4D97-AF65-F5344CB8AC3E}">
        <p14:creationId xmlns:p14="http://schemas.microsoft.com/office/powerpoint/2010/main" val="2640072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81200" y="274638"/>
            <a:ext cx="8229600" cy="562074"/>
          </a:xfrm>
        </p:spPr>
        <p:txBody>
          <a:bodyPr/>
          <a:lstStyle/>
          <a:p>
            <a:pPr algn="ctr">
              <a:defRPr/>
            </a:pPr>
            <a:r>
              <a:rPr lang="fr-FR" u="sng" dirty="0"/>
              <a:t>Le SACG</a:t>
            </a:r>
          </a:p>
        </p:txBody>
      </p:sp>
      <p:sp>
        <p:nvSpPr>
          <p:cNvPr id="2" name="Espace réservé du contenu 1"/>
          <p:cNvSpPr>
            <a:spLocks noGrp="1"/>
          </p:cNvSpPr>
          <p:nvPr>
            <p:ph sz="quarter" idx="1"/>
          </p:nvPr>
        </p:nvSpPr>
        <p:spPr>
          <a:xfrm>
            <a:off x="1981200" y="980728"/>
            <a:ext cx="8229600" cy="5688632"/>
          </a:xfrm>
        </p:spPr>
        <p:txBody>
          <a:bodyPr>
            <a:normAutofit fontScale="40000" lnSpcReduction="20000"/>
          </a:bodyPr>
          <a:lstStyle/>
          <a:p>
            <a:pPr marL="365760" indent="-256032">
              <a:buFont typeface="Wingdings 3"/>
              <a:buChar char=""/>
              <a:defRPr/>
            </a:pPr>
            <a:r>
              <a:rPr lang="fr-FR" sz="5100" dirty="0"/>
              <a:t>Le CHE dispose d’un Service d’Activités Corporelles et Gymniques composé de 4 IDE (3.8 ETP), 1 cadre de santé (Catherine </a:t>
            </a:r>
            <a:r>
              <a:rPr lang="fr-FR" sz="5100" dirty="0" err="1"/>
              <a:t>Audonnet</a:t>
            </a:r>
            <a:r>
              <a:rPr lang="fr-FR" sz="5100" dirty="0"/>
              <a:t>) (0.1 ETP), 1 PH (Dr Fourquet) (0.1 ETP)</a:t>
            </a:r>
          </a:p>
          <a:p>
            <a:pPr marL="365760" indent="-256032">
              <a:buFont typeface="Wingdings 3"/>
              <a:buChar char=""/>
              <a:defRPr/>
            </a:pPr>
            <a:r>
              <a:rPr lang="fr-FR" sz="5100" dirty="0"/>
              <a:t>Environ 2000 patients PEC/an, 7000h comptabilisées soit </a:t>
            </a:r>
            <a:r>
              <a:rPr lang="fr-FR" sz="5100" dirty="0" err="1"/>
              <a:t>env</a:t>
            </a:r>
            <a:r>
              <a:rPr lang="fr-FR" sz="5100" dirty="0"/>
              <a:t> 2.5h/patient</a:t>
            </a:r>
          </a:p>
          <a:p>
            <a:pPr marL="365760" indent="-256032">
              <a:buFont typeface="Wingdings 3"/>
              <a:buChar char=""/>
              <a:defRPr/>
            </a:pPr>
            <a:r>
              <a:rPr lang="fr-FR" sz="5100" dirty="0"/>
              <a:t>En moyenne:</a:t>
            </a:r>
          </a:p>
          <a:p>
            <a:pPr marL="717550" indent="-358775">
              <a:buFont typeface="Arial" pitchFamily="34" charset="0"/>
              <a:buChar char="•"/>
              <a:defRPr/>
            </a:pPr>
            <a:r>
              <a:rPr lang="fr-FR" sz="5100" dirty="0"/>
              <a:t>45% HC fermé</a:t>
            </a:r>
          </a:p>
          <a:p>
            <a:pPr marL="717550" indent="-358775">
              <a:buFont typeface="Arial" pitchFamily="34" charset="0"/>
              <a:buChar char="•"/>
              <a:defRPr/>
            </a:pPr>
            <a:r>
              <a:rPr lang="fr-FR" sz="5100" dirty="0"/>
              <a:t>50% HC ouvert</a:t>
            </a:r>
          </a:p>
          <a:p>
            <a:pPr marL="717550" indent="-358775">
              <a:buFont typeface="Arial" pitchFamily="34" charset="0"/>
              <a:buChar char="•"/>
              <a:defRPr/>
            </a:pPr>
            <a:r>
              <a:rPr lang="fr-FR" sz="5100" dirty="0"/>
              <a:t>4% HDJ</a:t>
            </a:r>
          </a:p>
          <a:p>
            <a:pPr marL="717550" indent="-358775">
              <a:buFont typeface="Arial" pitchFamily="34" charset="0"/>
              <a:buChar char="•"/>
              <a:defRPr/>
            </a:pPr>
            <a:r>
              <a:rPr lang="fr-FR" sz="5100" dirty="0"/>
              <a:t>1% </a:t>
            </a:r>
            <a:r>
              <a:rPr lang="fr-FR" sz="5100" dirty="0" err="1"/>
              <a:t>ambu</a:t>
            </a:r>
            <a:endParaRPr lang="fr-FR" sz="5100" dirty="0"/>
          </a:p>
          <a:p>
            <a:pPr marL="717550" indent="-358775">
              <a:buFont typeface="Arial" pitchFamily="34" charset="0"/>
              <a:buChar char="•"/>
              <a:defRPr/>
            </a:pPr>
            <a:r>
              <a:rPr lang="fr-FR" sz="5100" dirty="0"/>
              <a:t>50%indiv/50% collectif</a:t>
            </a:r>
          </a:p>
          <a:p>
            <a:pPr marL="358775" indent="0">
              <a:buNone/>
              <a:defRPr/>
            </a:pPr>
            <a:r>
              <a:rPr lang="fr-FR" sz="5100" dirty="0"/>
              <a:t>Tendance à une augmentation du pourcentage des patients ambulatoires</a:t>
            </a:r>
          </a:p>
          <a:p>
            <a:pPr marL="358775" indent="0">
              <a:buNone/>
              <a:defRPr/>
            </a:pPr>
            <a:endParaRPr lang="fr-FR" sz="5100" dirty="0"/>
          </a:p>
          <a:p>
            <a:pPr marL="358775" indent="0">
              <a:buNone/>
              <a:defRPr/>
            </a:pPr>
            <a:r>
              <a:rPr lang="fr-FR" sz="5100" dirty="0"/>
              <a:t>Indication la + répandue: anxiété (32%), estime de soi perturbée (21%), image corporelle perturbée (16%)</a:t>
            </a:r>
          </a:p>
          <a:p>
            <a:pPr marL="365760" indent="-256032">
              <a:buFont typeface="Wingdings 3"/>
              <a:buChar char=""/>
              <a:defRPr/>
            </a:pPr>
            <a:endParaRPr lang="fr-FR" dirty="0"/>
          </a:p>
        </p:txBody>
      </p:sp>
    </p:spTree>
    <p:extLst>
      <p:ext uri="{BB962C8B-B14F-4D97-AF65-F5344CB8AC3E}">
        <p14:creationId xmlns:p14="http://schemas.microsoft.com/office/powerpoint/2010/main" val="42232734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quarter" idx="1"/>
          </p:nvPr>
        </p:nvGraphicFramePr>
        <p:xfrm>
          <a:off x="1991544" y="620689"/>
          <a:ext cx="8229600" cy="3024335"/>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8090">
                <a:tc>
                  <a:txBody>
                    <a:bodyPr/>
                    <a:lstStyle/>
                    <a:p>
                      <a:pPr algn="ctr"/>
                      <a:r>
                        <a:rPr lang="fr-FR" dirty="0"/>
                        <a:t>LUNDI</a:t>
                      </a:r>
                    </a:p>
                  </a:txBody>
                  <a:tcPr/>
                </a:tc>
                <a:tc>
                  <a:txBody>
                    <a:bodyPr/>
                    <a:lstStyle/>
                    <a:p>
                      <a:pPr algn="ctr"/>
                      <a:r>
                        <a:rPr lang="fr-FR" dirty="0"/>
                        <a:t>MARDI</a:t>
                      </a:r>
                    </a:p>
                  </a:txBody>
                  <a:tcPr/>
                </a:tc>
                <a:tc>
                  <a:txBody>
                    <a:bodyPr/>
                    <a:lstStyle/>
                    <a:p>
                      <a:pPr algn="ctr"/>
                      <a:r>
                        <a:rPr lang="fr-FR" dirty="0"/>
                        <a:t>MERCREDI</a:t>
                      </a:r>
                    </a:p>
                  </a:txBody>
                  <a:tcPr/>
                </a:tc>
                <a:tc>
                  <a:txBody>
                    <a:bodyPr/>
                    <a:lstStyle/>
                    <a:p>
                      <a:pPr algn="ctr"/>
                      <a:r>
                        <a:rPr lang="fr-FR" dirty="0"/>
                        <a:t>JEUDI</a:t>
                      </a:r>
                    </a:p>
                  </a:txBody>
                  <a:tcPr/>
                </a:tc>
                <a:tc>
                  <a:txBody>
                    <a:bodyPr/>
                    <a:lstStyle/>
                    <a:p>
                      <a:pPr algn="ctr"/>
                      <a:r>
                        <a:rPr lang="fr-FR" dirty="0"/>
                        <a:t>VENDREDI</a:t>
                      </a:r>
                    </a:p>
                  </a:txBody>
                  <a:tcPr/>
                </a:tc>
                <a:extLst>
                  <a:ext uri="{0D108BD9-81ED-4DB2-BD59-A6C34878D82A}">
                    <a16:rowId xmlns:a16="http://schemas.microsoft.com/office/drawing/2014/main" val="10000"/>
                  </a:ext>
                </a:extLst>
              </a:tr>
              <a:tr h="1173956">
                <a:tc>
                  <a:txBody>
                    <a:bodyPr/>
                    <a:lstStyle/>
                    <a:p>
                      <a:pPr algn="ctr"/>
                      <a:r>
                        <a:rPr lang="fr-FR" sz="1600" dirty="0"/>
                        <a:t>Av/Deniker</a:t>
                      </a:r>
                    </a:p>
                    <a:p>
                      <a:pPr algn="ctr"/>
                      <a:r>
                        <a:rPr lang="fr-FR" sz="1600" dirty="0"/>
                        <a:t>Delay</a:t>
                      </a:r>
                    </a:p>
                    <a:p>
                      <a:pPr algn="ctr"/>
                      <a:r>
                        <a:rPr lang="fr-FR" sz="1600" dirty="0"/>
                        <a:t>Salle</a:t>
                      </a:r>
                    </a:p>
                  </a:txBody>
                  <a:tcPr/>
                </a:tc>
                <a:tc>
                  <a:txBody>
                    <a:bodyPr/>
                    <a:lstStyle/>
                    <a:p>
                      <a:pPr algn="ctr"/>
                      <a:r>
                        <a:rPr lang="fr-FR" sz="1600" dirty="0"/>
                        <a:t>Salle jusqu’à 10h30</a:t>
                      </a:r>
                    </a:p>
                    <a:p>
                      <a:pPr algn="ctr"/>
                      <a:r>
                        <a:rPr lang="fr-FR" sz="1600" dirty="0"/>
                        <a:t>Delay</a:t>
                      </a:r>
                    </a:p>
                    <a:p>
                      <a:pPr algn="ctr"/>
                      <a:r>
                        <a:rPr lang="fr-FR" sz="1600" dirty="0"/>
                        <a:t>Sport</a:t>
                      </a:r>
                      <a:r>
                        <a:rPr lang="fr-FR" sz="1600" baseline="0" dirty="0"/>
                        <a:t> Co (2)</a:t>
                      </a:r>
                      <a:endParaRPr lang="fr-FR" sz="1600" dirty="0"/>
                    </a:p>
                  </a:txBody>
                  <a:tcPr/>
                </a:tc>
                <a:tc>
                  <a:txBody>
                    <a:bodyPr/>
                    <a:lstStyle/>
                    <a:p>
                      <a:pPr algn="ctr"/>
                      <a:r>
                        <a:rPr lang="fr-FR" sz="1600" dirty="0"/>
                        <a:t>Maison</a:t>
                      </a:r>
                      <a:r>
                        <a:rPr lang="fr-FR" sz="1600" baseline="0" dirty="0"/>
                        <a:t> d’arrêt</a:t>
                      </a:r>
                    </a:p>
                    <a:p>
                      <a:pPr algn="ctr"/>
                      <a:r>
                        <a:rPr lang="fr-FR" sz="1600" baseline="0" dirty="0"/>
                        <a:t>Prudhomme</a:t>
                      </a:r>
                    </a:p>
                    <a:p>
                      <a:pPr algn="ctr"/>
                      <a:r>
                        <a:rPr lang="fr-FR" sz="1600" baseline="0" dirty="0"/>
                        <a:t>Salle</a:t>
                      </a:r>
                    </a:p>
                  </a:txBody>
                  <a:tcPr/>
                </a:tc>
                <a:tc>
                  <a:txBody>
                    <a:bodyPr/>
                    <a:lstStyle/>
                    <a:p>
                      <a:pPr algn="ctr"/>
                      <a:r>
                        <a:rPr lang="fr-FR" sz="1600" dirty="0"/>
                        <a:t>Sport </a:t>
                      </a:r>
                      <a:r>
                        <a:rPr lang="fr-FR" sz="1600" dirty="0" err="1"/>
                        <a:t>co</a:t>
                      </a:r>
                      <a:r>
                        <a:rPr lang="fr-FR" sz="1600" dirty="0"/>
                        <a:t> (2)</a:t>
                      </a:r>
                    </a:p>
                    <a:p>
                      <a:pPr algn="ctr"/>
                      <a:r>
                        <a:rPr lang="fr-FR" sz="1600" dirty="0"/>
                        <a:t>Salle</a:t>
                      </a:r>
                    </a:p>
                  </a:txBody>
                  <a:tcPr/>
                </a:tc>
                <a:tc>
                  <a:txBody>
                    <a:bodyPr/>
                    <a:lstStyle/>
                    <a:p>
                      <a:pPr algn="ctr"/>
                      <a:r>
                        <a:rPr lang="fr-FR" sz="1600" dirty="0"/>
                        <a:t>Recherche</a:t>
                      </a:r>
                    </a:p>
                    <a:p>
                      <a:pPr algn="ctr"/>
                      <a:r>
                        <a:rPr lang="fr-FR" sz="1600" dirty="0"/>
                        <a:t>Travail de réseau</a:t>
                      </a:r>
                    </a:p>
                    <a:p>
                      <a:pPr algn="ctr"/>
                      <a:r>
                        <a:rPr lang="fr-FR" sz="1600" dirty="0"/>
                        <a:t>Salle</a:t>
                      </a:r>
                    </a:p>
                  </a:txBody>
                  <a:tcPr/>
                </a:tc>
                <a:extLst>
                  <a:ext uri="{0D108BD9-81ED-4DB2-BD59-A6C34878D82A}">
                    <a16:rowId xmlns:a16="http://schemas.microsoft.com/office/drawing/2014/main" val="10001"/>
                  </a:ext>
                </a:extLst>
              </a:tr>
              <a:tr h="1442289">
                <a:tc>
                  <a:txBody>
                    <a:bodyPr/>
                    <a:lstStyle/>
                    <a:p>
                      <a:pPr algn="ctr"/>
                      <a:r>
                        <a:rPr lang="fr-FR" sz="1600" dirty="0"/>
                        <a:t>JML (2)</a:t>
                      </a:r>
                    </a:p>
                    <a:p>
                      <a:pPr algn="ctr"/>
                      <a:r>
                        <a:rPr lang="fr-FR" sz="1600" dirty="0"/>
                        <a:t>Salle</a:t>
                      </a:r>
                    </a:p>
                  </a:txBody>
                  <a:tcPr/>
                </a:tc>
                <a:tc>
                  <a:txBody>
                    <a:bodyPr/>
                    <a:lstStyle/>
                    <a:p>
                      <a:pPr algn="ctr"/>
                      <a:r>
                        <a:rPr lang="fr-FR" sz="1600" dirty="0"/>
                        <a:t>Recherche</a:t>
                      </a:r>
                    </a:p>
                    <a:p>
                      <a:pPr algn="ctr"/>
                      <a:r>
                        <a:rPr lang="fr-FR" sz="1600" dirty="0"/>
                        <a:t>Salle</a:t>
                      </a:r>
                    </a:p>
                    <a:p>
                      <a:pPr algn="ctr"/>
                      <a:r>
                        <a:rPr lang="fr-FR" sz="1600" dirty="0"/>
                        <a:t>Sport Co</a:t>
                      </a:r>
                    </a:p>
                  </a:txBody>
                  <a:tcPr/>
                </a:tc>
                <a:tc>
                  <a:txBody>
                    <a:bodyPr/>
                    <a:lstStyle/>
                    <a:p>
                      <a:pPr algn="ctr"/>
                      <a:r>
                        <a:rPr lang="fr-FR" sz="1600" dirty="0"/>
                        <a:t>Av/Deniker</a:t>
                      </a:r>
                    </a:p>
                    <a:p>
                      <a:pPr algn="ctr"/>
                      <a:r>
                        <a:rPr lang="fr-FR" sz="1600" dirty="0"/>
                        <a:t>Recherche</a:t>
                      </a:r>
                    </a:p>
                    <a:p>
                      <a:pPr algn="ctr"/>
                      <a:r>
                        <a:rPr lang="fr-FR" sz="1600" dirty="0"/>
                        <a:t>Salle</a:t>
                      </a:r>
                    </a:p>
                  </a:txBody>
                  <a:tcPr/>
                </a:tc>
                <a:tc>
                  <a:txBody>
                    <a:bodyPr/>
                    <a:lstStyle/>
                    <a:p>
                      <a:pPr algn="ctr"/>
                      <a:r>
                        <a:rPr lang="fr-FR" sz="1600"/>
                        <a:t>Delay</a:t>
                      </a:r>
                    </a:p>
                    <a:p>
                      <a:pPr algn="ctr"/>
                      <a:r>
                        <a:rPr lang="fr-FR" sz="1600"/>
                        <a:t>H. Ey</a:t>
                      </a:r>
                    </a:p>
                    <a:p>
                      <a:pPr algn="ctr"/>
                      <a:r>
                        <a:rPr lang="fr-FR" sz="1600"/>
                        <a:t>Salle</a:t>
                      </a:r>
                    </a:p>
                  </a:txBody>
                  <a:tcPr/>
                </a:tc>
                <a:tc>
                  <a:txBody>
                    <a:bodyPr/>
                    <a:lstStyle/>
                    <a:p>
                      <a:pPr algn="ctr"/>
                      <a:r>
                        <a:rPr lang="fr-FR" sz="1600" dirty="0"/>
                        <a:t>Salle jusqu’à 15h puis transmissions équipes, cariatides…</a:t>
                      </a:r>
                    </a:p>
                  </a:txBody>
                  <a:tcPr/>
                </a:tc>
                <a:extLst>
                  <a:ext uri="{0D108BD9-81ED-4DB2-BD59-A6C34878D82A}">
                    <a16:rowId xmlns:a16="http://schemas.microsoft.com/office/drawing/2014/main" val="10002"/>
                  </a:ext>
                </a:extLst>
              </a:tr>
            </a:tbl>
          </a:graphicData>
        </a:graphic>
      </p:graphicFrame>
      <p:sp>
        <p:nvSpPr>
          <p:cNvPr id="4" name="ZoneTexte 3"/>
          <p:cNvSpPr txBox="1"/>
          <p:nvPr/>
        </p:nvSpPr>
        <p:spPr>
          <a:xfrm>
            <a:off x="1991544" y="3717033"/>
            <a:ext cx="8208912" cy="25853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1" i="0" u="sng" strike="noStrike" kern="1200" cap="none" spc="0" normalizeH="0" baseline="0" noProof="0" dirty="0">
                <a:ln>
                  <a:noFill/>
                </a:ln>
                <a:solidFill>
                  <a:prstClr val="black"/>
                </a:solidFill>
                <a:effectLst/>
                <a:uLnTx/>
                <a:uFillTx/>
                <a:latin typeface="Arial" charset="0"/>
                <a:ea typeface="+mn-ea"/>
                <a:cs typeface="Arial" charset="0"/>
              </a:rPr>
              <a:t>Missions</a:t>
            </a: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 Activité physique adaptée et personnalisée (fiche d’auto et d’hétéro-évaluation en cours de test) pour patients hospitalisés (HC et HDJ) et en ambulatoire. PEC individuelle et/ou collective. Travail de coordination avec les différentes équipes de l’établissement.</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 accompagnement vers les clubs « partenaires » (Passerelle </a:t>
            </a:r>
            <a:r>
              <a:rPr kumimoji="0" lang="fr-FR" sz="1800" b="0" i="0" u="none" strike="noStrike" kern="1200" cap="none" spc="0" normalizeH="0" baseline="0" noProof="0" dirty="0" err="1">
                <a:ln>
                  <a:noFill/>
                </a:ln>
                <a:solidFill>
                  <a:prstClr val="black"/>
                </a:solidFill>
                <a:effectLst/>
                <a:uLnTx/>
                <a:uFillTx/>
                <a:latin typeface="Arial" charset="0"/>
                <a:ea typeface="+mn-ea"/>
                <a:cs typeface="Arial" charset="0"/>
              </a:rPr>
              <a:t>Sport-S</a:t>
            </a: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 Mentale)</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 intervention à la maison d’arrêt</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 adhésion à Sport en Tête</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 Formation en ETP</a:t>
            </a:r>
          </a:p>
        </p:txBody>
      </p:sp>
    </p:spTree>
    <p:extLst>
      <p:ext uri="{BB962C8B-B14F-4D97-AF65-F5344CB8AC3E}">
        <p14:creationId xmlns:p14="http://schemas.microsoft.com/office/powerpoint/2010/main" val="28426207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defRPr/>
            </a:pPr>
            <a:r>
              <a:rPr lang="fr-FR" dirty="0"/>
              <a:t>La Passerelle Sport-Santé Mentale</a:t>
            </a:r>
          </a:p>
        </p:txBody>
      </p:sp>
      <p:sp>
        <p:nvSpPr>
          <p:cNvPr id="2" name="Espace réservé du contenu 1"/>
          <p:cNvSpPr>
            <a:spLocks noGrp="1"/>
          </p:cNvSpPr>
          <p:nvPr>
            <p:ph sz="quarter" idx="1"/>
          </p:nvPr>
        </p:nvSpPr>
        <p:spPr/>
        <p:txBody>
          <a:bodyPr>
            <a:normAutofit fontScale="70000" lnSpcReduction="20000"/>
          </a:bodyPr>
          <a:lstStyle/>
          <a:p>
            <a:pPr marL="365760" indent="-256032">
              <a:buNone/>
              <a:defRPr/>
            </a:pPr>
            <a:r>
              <a:rPr lang="fr-FR" b="1" dirty="0"/>
              <a:t>Contexte:</a:t>
            </a:r>
          </a:p>
          <a:p>
            <a:pPr marL="365760" indent="-256032">
              <a:buFontTx/>
              <a:buChar char="-"/>
              <a:defRPr/>
            </a:pPr>
            <a:r>
              <a:rPr lang="fr-FR" dirty="0"/>
              <a:t>Projet « Limousin Sport Santé » initié en 2015</a:t>
            </a:r>
          </a:p>
          <a:p>
            <a:pPr marL="365760" indent="-256032">
              <a:buFontTx/>
              <a:buChar char="-"/>
              <a:defRPr/>
            </a:pPr>
            <a:r>
              <a:rPr lang="fr-FR" dirty="0"/>
              <a:t>Décret 2016-1990 du 30 décembre 2016 relatif aux conditions de dispensation de l’APA prescrite par le MT </a:t>
            </a:r>
            <a:r>
              <a:rPr lang="fr-FR" dirty="0" err="1"/>
              <a:t>pr</a:t>
            </a:r>
            <a:r>
              <a:rPr lang="fr-FR" dirty="0"/>
              <a:t> patient avec ALD</a:t>
            </a:r>
          </a:p>
          <a:p>
            <a:pPr marL="365760" indent="-256032">
              <a:buFontTx/>
              <a:buChar char="-"/>
              <a:defRPr/>
            </a:pPr>
            <a:r>
              <a:rPr lang="fr-FR" dirty="0"/>
              <a:t>Demande du Pôle des Usagers, du PRISM et du SACG</a:t>
            </a:r>
          </a:p>
          <a:p>
            <a:pPr marL="365760" indent="-256032">
              <a:buFontTx/>
              <a:buChar char="-"/>
              <a:defRPr/>
            </a:pPr>
            <a:r>
              <a:rPr lang="fr-FR" dirty="0"/>
              <a:t>Convention de partenariat entre le CHE et l’association du Comité Départemental d’EPGV 87</a:t>
            </a:r>
          </a:p>
          <a:p>
            <a:pPr marL="365760" indent="-256032">
              <a:buFontTx/>
              <a:buChar char="-"/>
              <a:defRPr/>
            </a:pPr>
            <a:r>
              <a:rPr lang="fr-FR" dirty="0"/>
              <a:t>Accueil de stagiaires éducateurs sportifs de l’EPGV au SACG du CHE</a:t>
            </a:r>
          </a:p>
          <a:p>
            <a:pPr marL="365760" indent="-256032">
              <a:buFontTx/>
              <a:buChar char="-"/>
              <a:defRPr/>
            </a:pPr>
            <a:r>
              <a:rPr lang="fr-FR" dirty="0"/>
              <a:t>Passerelle sport-santé mentale</a:t>
            </a:r>
          </a:p>
          <a:p>
            <a:pPr marL="365760" indent="-256032">
              <a:buNone/>
              <a:defRPr/>
            </a:pPr>
            <a:r>
              <a:rPr lang="fr-FR" b="1" dirty="0"/>
              <a:t>Mise en œuvre</a:t>
            </a:r>
            <a:r>
              <a:rPr lang="fr-FR" dirty="0"/>
              <a:t>: tous les jeudis de 14h30 à 15h30 au gymnase J. Le Bail, mise à dispo d’un </a:t>
            </a:r>
            <a:r>
              <a:rPr lang="fr-FR" dirty="0" err="1"/>
              <a:t>éduc</a:t>
            </a:r>
            <a:r>
              <a:rPr lang="fr-FR" dirty="0"/>
              <a:t> sportif </a:t>
            </a:r>
            <a:r>
              <a:rPr lang="fr-FR" dirty="0" err="1"/>
              <a:t>pdt</a:t>
            </a:r>
            <a:r>
              <a:rPr lang="fr-FR" dirty="0"/>
              <a:t> la durée du programme.</a:t>
            </a:r>
          </a:p>
          <a:p>
            <a:pPr marL="365760" indent="-256032">
              <a:buNone/>
              <a:defRPr/>
            </a:pPr>
            <a:r>
              <a:rPr lang="fr-FR" dirty="0"/>
              <a:t>SACG: identifie les patients aptes et volontaires pour de la gym (avec accord du psy référent)</a:t>
            </a:r>
          </a:p>
          <a:p>
            <a:pPr marL="365760" indent="-256032">
              <a:buNone/>
              <a:defRPr/>
            </a:pPr>
            <a:r>
              <a:rPr lang="fr-FR" dirty="0"/>
              <a:t>Certif de non CI à la pratique sportive par le MT</a:t>
            </a:r>
          </a:p>
          <a:p>
            <a:pPr marL="365760" indent="-256032">
              <a:buNone/>
              <a:defRPr/>
            </a:pPr>
            <a:r>
              <a:rPr lang="fr-FR" dirty="0"/>
              <a:t>Organisation ou déplacement du patient par les IDE CHE (qui peuvent rester </a:t>
            </a:r>
            <a:r>
              <a:rPr lang="fr-FR" dirty="0" err="1"/>
              <a:t>pdt</a:t>
            </a:r>
            <a:r>
              <a:rPr lang="fr-FR" dirty="0"/>
              <a:t> la séance)</a:t>
            </a:r>
          </a:p>
          <a:p>
            <a:pPr marL="365760" indent="-256032">
              <a:buNone/>
              <a:defRPr/>
            </a:pPr>
            <a:r>
              <a:rPr lang="fr-FR" dirty="0"/>
              <a:t>Licence collective: pas de frais à avancer (licence PEC par Fédé EPGV + municipalité Limoges pour accès au gymnase)</a:t>
            </a:r>
          </a:p>
        </p:txBody>
      </p:sp>
    </p:spTree>
    <p:extLst>
      <p:ext uri="{BB962C8B-B14F-4D97-AF65-F5344CB8AC3E}">
        <p14:creationId xmlns:p14="http://schemas.microsoft.com/office/powerpoint/2010/main" val="372621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1916832"/>
            <a:ext cx="8424936" cy="1791072"/>
          </a:xfrm>
        </p:spPr>
        <p:txBody>
          <a:bodyPr>
            <a:normAutofit fontScale="90000"/>
          </a:bodyPr>
          <a:lstStyle/>
          <a:p>
            <a:pPr>
              <a:lnSpc>
                <a:spcPct val="80000"/>
              </a:lnSpc>
            </a:pPr>
            <a:r>
              <a:rPr lang="fr-FR" altLang="fr-FR" sz="3600" b="1" dirty="0"/>
              <a:t>1978-1983 : De la formation pour donner à la Fédération sa première identité fédérale</a:t>
            </a:r>
            <a:br>
              <a:rPr lang="fr-FR" altLang="fr-FR" sz="3600" b="1" dirty="0"/>
            </a:br>
            <a:br>
              <a:rPr lang="fr-FR" altLang="fr-FR" sz="2700" dirty="0"/>
            </a:br>
            <a:r>
              <a:rPr lang="fr-FR" altLang="fr-FR" sz="2700" dirty="0"/>
              <a:t>	</a:t>
            </a:r>
            <a:r>
              <a:rPr lang="fr-FR" altLang="fr-FR" sz="2800" dirty="0"/>
              <a:t>- 1978, 1ère formations fédérales pour les professionnels du milieu médico-social et des bénévoles du milieu associatif.</a:t>
            </a:r>
            <a:br>
              <a:rPr lang="fr-FR" altLang="fr-FR" sz="2800" dirty="0"/>
            </a:br>
            <a:br>
              <a:rPr lang="fr-FR" altLang="fr-FR" sz="2800" dirty="0"/>
            </a:br>
            <a:r>
              <a:rPr lang="fr-FR" altLang="fr-FR" sz="2800" dirty="0"/>
              <a:t>	</a:t>
            </a:r>
            <a:r>
              <a:rPr lang="fr-FR" altLang="fr-FR" sz="2800" dirty="0">
                <a:solidFill>
                  <a:srgbClr val="FF0000"/>
                </a:solidFill>
              </a:rPr>
              <a:t>- 1979  « diplôme fédéral</a:t>
            </a:r>
            <a:r>
              <a:rPr lang="fr-FR" altLang="fr-FR" sz="2800" dirty="0"/>
              <a:t> de moniteur des activités physiques et sportives pour handicapés mentaux » voit le jour. </a:t>
            </a:r>
            <a:br>
              <a:rPr lang="fr-FR" altLang="fr-FR" sz="2800" dirty="0"/>
            </a:br>
            <a:br>
              <a:rPr lang="fr-FR" altLang="fr-FR" sz="2800" dirty="0"/>
            </a:br>
            <a:r>
              <a:rPr lang="fr-FR" altLang="fr-FR" sz="2800" dirty="0"/>
              <a:t>     </a:t>
            </a:r>
            <a:r>
              <a:rPr lang="fr-FR" altLang="fr-FR" sz="2800" dirty="0">
                <a:solidFill>
                  <a:srgbClr val="FF0000"/>
                </a:solidFill>
              </a:rPr>
              <a:t>- 1980, 1</a:t>
            </a:r>
            <a:r>
              <a:rPr lang="fr-FR" altLang="fr-FR" sz="2800" baseline="30000" dirty="0">
                <a:solidFill>
                  <a:srgbClr val="FF0000"/>
                </a:solidFill>
              </a:rPr>
              <a:t>ère</a:t>
            </a:r>
            <a:r>
              <a:rPr lang="fr-FR" altLang="fr-FR" sz="2800" dirty="0">
                <a:solidFill>
                  <a:srgbClr val="FF0000"/>
                </a:solidFill>
              </a:rPr>
              <a:t> organisation sportive fédérale </a:t>
            </a:r>
            <a:r>
              <a:rPr lang="fr-FR" altLang="fr-FR" sz="2800" dirty="0"/>
              <a:t>avec 3 niveaux de pratique (les 3 divisions)</a:t>
            </a:r>
            <a:br>
              <a:rPr lang="fr-FR" altLang="fr-FR" sz="2800" dirty="0"/>
            </a:br>
            <a:br>
              <a:rPr lang="fr-FR" altLang="fr-FR" sz="2800" dirty="0"/>
            </a:br>
            <a:r>
              <a:rPr lang="fr-FR" altLang="fr-FR" sz="2800" dirty="0"/>
              <a:t>	- </a:t>
            </a:r>
            <a:r>
              <a:rPr lang="fr-FR" altLang="fr-FR" sz="2800" dirty="0">
                <a:solidFill>
                  <a:srgbClr val="FF0000"/>
                </a:solidFill>
              </a:rPr>
              <a:t>Dès 1982: Diplôme d’Etat</a:t>
            </a:r>
            <a:r>
              <a:rPr lang="fr-FR" altLang="fr-FR" sz="2800" dirty="0"/>
              <a:t>, le « Brevet d’Etat d’Educateur Sportif 1</a:t>
            </a:r>
            <a:r>
              <a:rPr lang="fr-FR" altLang="fr-FR" sz="2800" baseline="30000" dirty="0"/>
              <a:t>er</a:t>
            </a:r>
            <a:r>
              <a:rPr lang="fr-FR" altLang="fr-FR" sz="2800" dirty="0"/>
              <a:t> degré pour l’encadrement des APS des personnes handicapées mentales » sur le modèle du nouveau BEES Sport pour tous. Création officielle en 1984</a:t>
            </a:r>
          </a:p>
        </p:txBody>
      </p:sp>
    </p:spTree>
    <p:extLst>
      <p:ext uri="{BB962C8B-B14F-4D97-AF65-F5344CB8AC3E}">
        <p14:creationId xmlns:p14="http://schemas.microsoft.com/office/powerpoint/2010/main" val="26969658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Depuis novembre 2018:</a:t>
            </a:r>
          </a:p>
        </p:txBody>
      </p:sp>
      <p:sp>
        <p:nvSpPr>
          <p:cNvPr id="2" name="Espace réservé du contenu 1"/>
          <p:cNvSpPr>
            <a:spLocks noGrp="1"/>
          </p:cNvSpPr>
          <p:nvPr>
            <p:ph sz="quarter" idx="1"/>
          </p:nvPr>
        </p:nvSpPr>
        <p:spPr>
          <a:xfrm>
            <a:off x="1847528" y="1124744"/>
            <a:ext cx="8373616" cy="4886002"/>
          </a:xfrm>
        </p:spPr>
        <p:txBody>
          <a:bodyPr/>
          <a:lstStyle/>
          <a:p>
            <a:pPr>
              <a:buNone/>
            </a:pPr>
            <a:endParaRPr lang="fr-FR" dirty="0"/>
          </a:p>
          <a:p>
            <a:endParaRPr lang="fr-FR" dirty="0"/>
          </a:p>
        </p:txBody>
      </p:sp>
      <p:sp>
        <p:nvSpPr>
          <p:cNvPr id="4" name="Ellipse 3"/>
          <p:cNvSpPr/>
          <p:nvPr/>
        </p:nvSpPr>
        <p:spPr>
          <a:xfrm>
            <a:off x="3071664" y="1484784"/>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Lucida Sans Unicode"/>
                <a:ea typeface="+mn-ea"/>
                <a:cs typeface="+mn-cs"/>
              </a:rPr>
              <a:t>Jean le bail</a:t>
            </a:r>
          </a:p>
        </p:txBody>
      </p:sp>
      <p:sp>
        <p:nvSpPr>
          <p:cNvPr id="5" name="Ellipse 4"/>
          <p:cNvSpPr/>
          <p:nvPr/>
        </p:nvSpPr>
        <p:spPr>
          <a:xfrm>
            <a:off x="6960096" y="1196752"/>
            <a:ext cx="180020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Lucida Sans Unicode"/>
                <a:ea typeface="+mn-ea"/>
                <a:cs typeface="+mn-cs"/>
              </a:rPr>
              <a:t>Val de l’</a:t>
            </a:r>
            <a:r>
              <a:rPr kumimoji="0" lang="fr-FR" sz="1800" b="0" i="0" u="none" strike="noStrike" kern="1200" cap="none" spc="0" normalizeH="0" baseline="0" noProof="0" dirty="0" err="1">
                <a:ln>
                  <a:noFill/>
                </a:ln>
                <a:solidFill>
                  <a:prstClr val="white"/>
                </a:solidFill>
                <a:effectLst/>
                <a:uLnTx/>
                <a:uFillTx/>
                <a:latin typeface="Lucida Sans Unicode"/>
                <a:ea typeface="+mn-ea"/>
                <a:cs typeface="+mn-cs"/>
              </a:rPr>
              <a:t>Aurence</a:t>
            </a:r>
            <a:endParaRPr kumimoji="0" lang="fr-FR" sz="1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6" name="Ellipse 5"/>
          <p:cNvSpPr/>
          <p:nvPr/>
        </p:nvSpPr>
        <p:spPr>
          <a:xfrm>
            <a:off x="7320136" y="3933056"/>
            <a:ext cx="230425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Lucida Sans Unicode"/>
                <a:ea typeface="+mn-ea"/>
                <a:cs typeface="+mn-cs"/>
              </a:rPr>
              <a:t>Gymnase Bellevue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Lucida Sans Unicode"/>
                <a:ea typeface="+mn-ea"/>
                <a:cs typeface="+mn-cs"/>
              </a:rPr>
              <a:t>Rue </a:t>
            </a:r>
            <a:r>
              <a:rPr kumimoji="0" lang="fr-FR" sz="1400" b="0" i="0" u="none" strike="noStrike" kern="1200" cap="none" spc="0" normalizeH="0" baseline="0" noProof="0" dirty="0" err="1">
                <a:ln>
                  <a:noFill/>
                </a:ln>
                <a:solidFill>
                  <a:prstClr val="white"/>
                </a:solidFill>
                <a:effectLst/>
                <a:uLnTx/>
                <a:uFillTx/>
                <a:latin typeface="Lucida Sans Unicode"/>
                <a:ea typeface="+mn-ea"/>
                <a:cs typeface="+mn-cs"/>
              </a:rPr>
              <a:t>Ch</a:t>
            </a:r>
            <a:r>
              <a:rPr kumimoji="0" lang="fr-FR" sz="1400" b="0" i="0" u="none" strike="noStrike" kern="1200" cap="none" spc="0" normalizeH="0" baseline="0" noProof="0" dirty="0">
                <a:ln>
                  <a:noFill/>
                </a:ln>
                <a:solidFill>
                  <a:prstClr val="white"/>
                </a:solidFill>
                <a:effectLst/>
                <a:uLnTx/>
                <a:uFillTx/>
                <a:latin typeface="Lucida Sans Unicode"/>
                <a:ea typeface="+mn-ea"/>
                <a:cs typeface="+mn-cs"/>
              </a:rPr>
              <a:t> Legendre</a:t>
            </a:r>
          </a:p>
        </p:txBody>
      </p:sp>
      <p:sp>
        <p:nvSpPr>
          <p:cNvPr id="7" name="Ellipse 6"/>
          <p:cNvSpPr/>
          <p:nvPr/>
        </p:nvSpPr>
        <p:spPr>
          <a:xfrm>
            <a:off x="5015880" y="2708920"/>
            <a:ext cx="1440160" cy="136815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Lucida Sans Unicode"/>
                <a:ea typeface="+mn-ea"/>
                <a:cs typeface="+mn-cs"/>
              </a:rPr>
              <a:t>CODEP EPGV 87</a:t>
            </a:r>
          </a:p>
        </p:txBody>
      </p:sp>
      <p:cxnSp>
        <p:nvCxnSpPr>
          <p:cNvPr id="9" name="Connecteur en arc 8"/>
          <p:cNvCxnSpPr/>
          <p:nvPr/>
        </p:nvCxnSpPr>
        <p:spPr>
          <a:xfrm rot="10800000">
            <a:off x="4007768" y="2276872"/>
            <a:ext cx="936104" cy="86409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en arc 10"/>
          <p:cNvCxnSpPr/>
          <p:nvPr/>
        </p:nvCxnSpPr>
        <p:spPr>
          <a:xfrm flipV="1">
            <a:off x="6456040" y="2204864"/>
            <a:ext cx="1008112" cy="86409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rc 12"/>
          <p:cNvCxnSpPr/>
          <p:nvPr/>
        </p:nvCxnSpPr>
        <p:spPr>
          <a:xfrm>
            <a:off x="6096000" y="3861048"/>
            <a:ext cx="1152128" cy="50405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p:nvSpPr>
        <p:spPr>
          <a:xfrm>
            <a:off x="1919536" y="2564904"/>
            <a:ext cx="21602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Lucida Sans Unicode"/>
                <a:ea typeface="+mn-ea"/>
                <a:cs typeface="+mn-cs"/>
              </a:rPr>
              <a:t>Passerelle Sport Santé Mentale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Lucida Sans Unicode"/>
                <a:ea typeface="+mn-ea"/>
                <a:cs typeface="+mn-cs"/>
              </a:rPr>
              <a:t>Jeudi : 15h00 – 16h00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Lucida Sans Unicode"/>
                <a:ea typeface="+mn-ea"/>
                <a:cs typeface="+mn-cs"/>
              </a:rPr>
              <a:t>Groupe : 15 personnes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Lucida Sans Unicode"/>
                <a:ea typeface="+mn-ea"/>
                <a:cs typeface="+mn-cs"/>
              </a:rPr>
              <a:t>Tarif patients : </a:t>
            </a:r>
            <a:r>
              <a:rPr kumimoji="0" lang="fr-FR" sz="1200" b="1" i="0" u="none" strike="noStrike" kern="1200" cap="none" spc="0" normalizeH="0" baseline="0" noProof="0" dirty="0">
                <a:ln>
                  <a:noFill/>
                </a:ln>
                <a:solidFill>
                  <a:prstClr val="white"/>
                </a:solidFill>
                <a:effectLst/>
                <a:uLnTx/>
                <a:uFillTx/>
                <a:latin typeface="Lucida Sans Unicode"/>
                <a:ea typeface="+mn-ea"/>
                <a:cs typeface="+mn-cs"/>
              </a:rPr>
              <a:t>0€</a:t>
            </a:r>
            <a:endParaRPr kumimoji="0" lang="fr-FR" sz="12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23" name="Rectangle à coins arrondis 22"/>
          <p:cNvSpPr/>
          <p:nvPr/>
        </p:nvSpPr>
        <p:spPr>
          <a:xfrm>
            <a:off x="8256240" y="2132856"/>
            <a:ext cx="2232248"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Lucida Sans Unicode"/>
                <a:ea typeface="+mn-ea"/>
                <a:cs typeface="+mn-cs"/>
              </a:rPr>
              <a:t>Badminton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Lucida Sans Unicode"/>
                <a:ea typeface="+mn-ea"/>
                <a:cs typeface="+mn-cs"/>
              </a:rPr>
              <a:t>Gymnase Maurois – bd la Borie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Lucida Sans Unicode"/>
                <a:ea typeface="+mn-ea"/>
                <a:cs typeface="+mn-cs"/>
              </a:rPr>
              <a:t>Lundi : 18h00 – 19h00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Lucida Sans Unicode"/>
                <a:ea typeface="+mn-ea"/>
                <a:cs typeface="+mn-cs"/>
              </a:rPr>
              <a:t>Tarif patient: 79€/an</a:t>
            </a:r>
            <a:endParaRPr kumimoji="0" lang="fr-FR" sz="12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24" name="Rectangle à coins arrondis 23"/>
          <p:cNvSpPr/>
          <p:nvPr/>
        </p:nvSpPr>
        <p:spPr>
          <a:xfrm>
            <a:off x="7392144" y="5085184"/>
            <a:ext cx="3096344"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1" i="0" u="none" strike="noStrike" kern="1200" cap="none" spc="0" normalizeH="0" baseline="0" noProof="0" dirty="0">
                <a:ln>
                  <a:noFill/>
                </a:ln>
                <a:solidFill>
                  <a:prstClr val="white"/>
                </a:solidFill>
                <a:effectLst/>
                <a:uLnTx/>
                <a:uFillTx/>
                <a:latin typeface="Lucida Sans Unicode"/>
                <a:ea typeface="+mn-ea"/>
                <a:cs typeface="+mn-cs"/>
              </a:rPr>
              <a:t>Marche nordique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Lucida Sans Unicode"/>
                <a:ea typeface="+mn-ea"/>
                <a:cs typeface="+mn-cs"/>
              </a:rPr>
              <a:t>Lundi : 15h30 – 17h00 (</a:t>
            </a:r>
            <a:r>
              <a:rPr kumimoji="0" lang="fr-FR" sz="800" b="0" i="0" u="none" strike="noStrike" kern="1200" cap="none" spc="0" normalizeH="0" baseline="0" noProof="0" dirty="0" err="1">
                <a:ln>
                  <a:noFill/>
                </a:ln>
                <a:solidFill>
                  <a:prstClr val="white"/>
                </a:solidFill>
                <a:effectLst/>
                <a:uLnTx/>
                <a:uFillTx/>
                <a:latin typeface="Lucida Sans Unicode"/>
                <a:ea typeface="+mn-ea"/>
                <a:cs typeface="+mn-cs"/>
              </a:rPr>
              <a:t>rdv</a:t>
            </a:r>
            <a:r>
              <a:rPr kumimoji="0" lang="fr-FR" sz="800" b="0" i="0" u="none" strike="noStrike" kern="1200" cap="none" spc="0" normalizeH="0" baseline="0" noProof="0" dirty="0">
                <a:ln>
                  <a:noFill/>
                </a:ln>
                <a:solidFill>
                  <a:prstClr val="white"/>
                </a:solidFill>
                <a:effectLst/>
                <a:uLnTx/>
                <a:uFillTx/>
                <a:latin typeface="Lucida Sans Unicode"/>
                <a:ea typeface="+mn-ea"/>
                <a:cs typeface="+mn-cs"/>
              </a:rPr>
              <a:t> gymnase)  séance à l’essai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800" b="0" i="0" u="none" strike="noStrike" kern="1200" cap="none" spc="0" normalizeH="0" baseline="0" noProof="0" dirty="0">
                <a:ln>
                  <a:noFill/>
                </a:ln>
                <a:solidFill>
                  <a:prstClr val="white"/>
                </a:solidFill>
                <a:effectLst/>
                <a:uLnTx/>
                <a:uFillTx/>
                <a:latin typeface="Lucida Sans Unicode"/>
                <a:ea typeface="+mn-ea"/>
                <a:cs typeface="+mn-cs"/>
              </a:rPr>
              <a:t>Mercredi : 19h00 -20h30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800" b="1" i="0" u="none" strike="noStrike" kern="1200" cap="none" spc="0" normalizeH="0" baseline="0" noProof="0" dirty="0">
                <a:ln>
                  <a:noFill/>
                </a:ln>
                <a:solidFill>
                  <a:prstClr val="white"/>
                </a:solidFill>
                <a:effectLst/>
                <a:uLnTx/>
                <a:uFillTx/>
                <a:latin typeface="Lucida Sans Unicode"/>
                <a:ea typeface="+mn-ea"/>
                <a:cs typeface="+mn-cs"/>
              </a:rPr>
              <a:t>Sport collectif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Lucida Sans Unicode"/>
                <a:ea typeface="+mn-ea"/>
                <a:cs typeface="+mn-cs"/>
              </a:rPr>
              <a:t>Lundi : 18h30-19h30 : initiations aux sports collectifs + stretching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800" b="0" i="0" u="none" strike="noStrike" kern="1200" cap="none" spc="0" normalizeH="0" baseline="0" noProof="0" dirty="0">
                <a:ln>
                  <a:noFill/>
                </a:ln>
                <a:solidFill>
                  <a:prstClr val="white"/>
                </a:solidFill>
                <a:effectLst/>
                <a:uLnTx/>
                <a:uFillTx/>
                <a:latin typeface="Lucida Sans Unicode"/>
                <a:ea typeface="+mn-ea"/>
                <a:cs typeface="+mn-cs"/>
              </a:rPr>
              <a:t>Vendredi : 17h30 – 18h30: basket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1" i="0" u="none" strike="noStrike" kern="1200" cap="none" spc="0" normalizeH="0" baseline="0" noProof="0" dirty="0">
                <a:ln>
                  <a:noFill/>
                </a:ln>
                <a:solidFill>
                  <a:prstClr val="white"/>
                </a:solidFill>
                <a:effectLst/>
                <a:uLnTx/>
                <a:uFillTx/>
                <a:latin typeface="Lucida Sans Unicode"/>
                <a:ea typeface="+mn-ea"/>
                <a:cs typeface="+mn-cs"/>
              </a:rPr>
              <a:t>Gym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Lucida Sans Unicode"/>
                <a:ea typeface="+mn-ea"/>
                <a:cs typeface="+mn-cs"/>
              </a:rPr>
              <a:t>Lundi : 20h30 – 21h30: Gym </a:t>
            </a:r>
            <a:r>
              <a:rPr kumimoji="0" lang="fr-FR" sz="800" b="0" i="0" u="none" strike="noStrike" kern="1200" cap="none" spc="0" normalizeH="0" baseline="0" noProof="0" dirty="0" err="1">
                <a:ln>
                  <a:noFill/>
                </a:ln>
                <a:solidFill>
                  <a:prstClr val="white"/>
                </a:solidFill>
                <a:effectLst/>
                <a:uLnTx/>
                <a:uFillTx/>
                <a:latin typeface="Lucida Sans Unicode"/>
                <a:ea typeface="+mn-ea"/>
                <a:cs typeface="+mn-cs"/>
              </a:rPr>
              <a:t>form</a:t>
            </a:r>
            <a:r>
              <a:rPr kumimoji="0" lang="fr-FR" sz="800" b="0" i="0" u="none" strike="noStrike" kern="1200" cap="none" spc="0" normalizeH="0" baseline="0" noProof="0" dirty="0">
                <a:ln>
                  <a:noFill/>
                </a:ln>
                <a:solidFill>
                  <a:prstClr val="white"/>
                </a:solidFill>
                <a:effectLst/>
                <a:uLnTx/>
                <a:uFillTx/>
                <a:latin typeface="Lucida Sans Unicode"/>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Lucida Sans Unicode"/>
                <a:ea typeface="+mn-ea"/>
                <a:cs typeface="+mn-cs"/>
              </a:rPr>
              <a:t>Jeudi : 18h00 – 19h00 : gym </a:t>
            </a:r>
            <a:r>
              <a:rPr kumimoji="0" lang="fr-FR" sz="800" b="0" i="0" u="none" strike="noStrike" kern="1200" cap="none" spc="0" normalizeH="0" baseline="0" noProof="0" dirty="0" err="1">
                <a:ln>
                  <a:noFill/>
                </a:ln>
                <a:solidFill>
                  <a:prstClr val="white"/>
                </a:solidFill>
                <a:effectLst/>
                <a:uLnTx/>
                <a:uFillTx/>
                <a:latin typeface="Lucida Sans Unicode"/>
                <a:ea typeface="+mn-ea"/>
                <a:cs typeface="+mn-cs"/>
              </a:rPr>
              <a:t>bien-Être</a:t>
            </a:r>
            <a:endParaRPr kumimoji="0" lang="fr-FR" sz="800" b="0" i="0" u="none" strike="noStrike" kern="1200" cap="none" spc="0" normalizeH="0" baseline="0" noProof="0" dirty="0">
              <a:ln>
                <a:noFill/>
              </a:ln>
              <a:solidFill>
                <a:prstClr val="white"/>
              </a:solidFill>
              <a:effectLst/>
              <a:uLnTx/>
              <a:uFillTx/>
              <a:latin typeface="Lucida Sans Unicode"/>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Lucida Sans Unicode"/>
                <a:ea typeface="+mn-ea"/>
                <a:cs typeface="+mn-cs"/>
              </a:rPr>
              <a:t>Jeudi : 19h00 – 20h00 : </a:t>
            </a:r>
            <a:r>
              <a:rPr kumimoji="0" lang="fr-FR" sz="800" b="0" i="0" u="none" strike="noStrike" kern="1200" cap="none" spc="0" normalizeH="0" baseline="0" noProof="0" dirty="0" err="1">
                <a:ln>
                  <a:noFill/>
                </a:ln>
                <a:solidFill>
                  <a:prstClr val="white"/>
                </a:solidFill>
                <a:effectLst/>
                <a:uLnTx/>
                <a:uFillTx/>
                <a:latin typeface="Lucida Sans Unicode"/>
                <a:ea typeface="+mn-ea"/>
                <a:cs typeface="+mn-cs"/>
              </a:rPr>
              <a:t>Activ’gym</a:t>
            </a:r>
            <a:endParaRPr kumimoji="0" lang="fr-FR" sz="8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25" name="Rectangle à coins arrondis 24"/>
          <p:cNvSpPr/>
          <p:nvPr/>
        </p:nvSpPr>
        <p:spPr>
          <a:xfrm>
            <a:off x="3719736" y="4653136"/>
            <a:ext cx="2520280"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1" i="0" u="sng" strike="noStrike" kern="1200" cap="none" spc="0" normalizeH="0" baseline="0" noProof="0" dirty="0">
                <a:ln>
                  <a:noFill/>
                </a:ln>
                <a:solidFill>
                  <a:prstClr val="white"/>
                </a:solidFill>
                <a:effectLst/>
                <a:uLnTx/>
                <a:uFillTx/>
                <a:latin typeface="Lucida Sans Unicode"/>
                <a:ea typeface="+mn-ea"/>
                <a:cs typeface="+mn-cs"/>
              </a:rPr>
              <a:t>Proposition 1 </a:t>
            </a:r>
            <a:r>
              <a:rPr kumimoji="0" lang="fr-FR" sz="1000" b="1" i="0" u="none" strike="noStrike" kern="1200" cap="none" spc="0" normalizeH="0" baseline="0" noProof="0" dirty="0">
                <a:ln>
                  <a:noFill/>
                </a:ln>
                <a:solidFill>
                  <a:prstClr val="white"/>
                </a:solidFill>
                <a:effectLst/>
                <a:uLnTx/>
                <a:uFillTx/>
                <a:latin typeface="Lucida Sans Unicode"/>
                <a:ea typeface="+mn-ea"/>
                <a:cs typeface="+mn-cs"/>
              </a:rPr>
              <a:t>: </a:t>
            </a:r>
            <a:r>
              <a:rPr kumimoji="0" lang="fr-FR" sz="1000" b="0" i="0" u="none" strike="noStrike" kern="1200" cap="none" spc="0" normalizeH="0" baseline="0" noProof="0" dirty="0">
                <a:ln>
                  <a:noFill/>
                </a:ln>
                <a:solidFill>
                  <a:prstClr val="white"/>
                </a:solidFill>
                <a:effectLst/>
                <a:uLnTx/>
                <a:uFillTx/>
                <a:latin typeface="Lucida Sans Unicode"/>
                <a:ea typeface="+mn-ea"/>
                <a:cs typeface="+mn-cs"/>
              </a:rPr>
              <a:t>1 séance de gym + sport </a:t>
            </a:r>
            <a:r>
              <a:rPr kumimoji="0" lang="fr-FR" sz="1000" b="0" i="0" u="none" strike="noStrike" kern="1200" cap="none" spc="0" normalizeH="0" baseline="0" noProof="0" dirty="0" err="1">
                <a:ln>
                  <a:noFill/>
                </a:ln>
                <a:solidFill>
                  <a:prstClr val="white"/>
                </a:solidFill>
                <a:effectLst/>
                <a:uLnTx/>
                <a:uFillTx/>
                <a:latin typeface="Lucida Sans Unicode"/>
                <a:ea typeface="+mn-ea"/>
                <a:cs typeface="+mn-cs"/>
              </a:rPr>
              <a:t>co</a:t>
            </a:r>
            <a:r>
              <a:rPr kumimoji="0" lang="fr-FR" sz="1000" b="0" i="0" u="none" strike="noStrike" kern="1200" cap="none" spc="0" normalizeH="0" baseline="0" noProof="0" dirty="0">
                <a:ln>
                  <a:noFill/>
                </a:ln>
                <a:solidFill>
                  <a:prstClr val="white"/>
                </a:solidFill>
                <a:effectLst/>
                <a:uLnTx/>
                <a:uFillTx/>
                <a:latin typeface="Lucida Sans Unicode"/>
                <a:ea typeface="+mn-ea"/>
                <a:cs typeface="+mn-cs"/>
              </a:rPr>
              <a:t> + marche nordique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000" b="0" i="0" u="none" strike="noStrike" kern="1200" cap="none" spc="0" normalizeH="0" baseline="0" noProof="0" dirty="0">
                <a:ln>
                  <a:noFill/>
                </a:ln>
                <a:solidFill>
                  <a:prstClr val="white"/>
                </a:solidFill>
                <a:effectLst/>
                <a:uLnTx/>
                <a:uFillTx/>
                <a:latin typeface="Lucida Sans Unicode"/>
                <a:ea typeface="+mn-ea"/>
                <a:cs typeface="+mn-cs"/>
              </a:rPr>
              <a:t>Tarif patient </a:t>
            </a:r>
            <a:r>
              <a:rPr kumimoji="0" lang="pt-BR" sz="1000" b="1" i="0" u="none" strike="noStrike" kern="1200" cap="none" spc="0" normalizeH="0" baseline="0" noProof="0" dirty="0">
                <a:ln>
                  <a:noFill/>
                </a:ln>
                <a:solidFill>
                  <a:prstClr val="white"/>
                </a:solidFill>
                <a:effectLst/>
                <a:uLnTx/>
                <a:uFillTx/>
                <a:latin typeface="Lucida Sans Unicode"/>
                <a:ea typeface="+mn-ea"/>
                <a:cs typeface="+mn-cs"/>
              </a:rPr>
              <a:t>: 78€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1" i="0" u="sng" strike="noStrike" kern="1200" cap="none" spc="0" normalizeH="0" baseline="0" noProof="0" dirty="0">
                <a:ln>
                  <a:noFill/>
                </a:ln>
                <a:solidFill>
                  <a:prstClr val="white"/>
                </a:solidFill>
                <a:effectLst/>
                <a:uLnTx/>
                <a:uFillTx/>
                <a:latin typeface="Lucida Sans Unicode"/>
                <a:ea typeface="+mn-ea"/>
                <a:cs typeface="+mn-cs"/>
              </a:rPr>
              <a:t>Proposition 2 </a:t>
            </a:r>
            <a:r>
              <a:rPr kumimoji="0" lang="fr-FR" sz="1000" b="1" i="0" u="none" strike="noStrike" kern="1200" cap="none" spc="0" normalizeH="0" baseline="0" noProof="0" dirty="0">
                <a:ln>
                  <a:noFill/>
                </a:ln>
                <a:solidFill>
                  <a:prstClr val="white"/>
                </a:solidFill>
                <a:effectLst/>
                <a:uLnTx/>
                <a:uFillTx/>
                <a:latin typeface="Lucida Sans Unicode"/>
                <a:ea typeface="+mn-ea"/>
                <a:cs typeface="+mn-cs"/>
              </a:rPr>
              <a:t>: </a:t>
            </a:r>
            <a:r>
              <a:rPr kumimoji="0" lang="fr-FR" sz="1000" b="0" i="0" u="none" strike="noStrike" kern="1200" cap="none" spc="0" normalizeH="0" baseline="0" noProof="0" dirty="0">
                <a:ln>
                  <a:noFill/>
                </a:ln>
                <a:solidFill>
                  <a:prstClr val="white"/>
                </a:solidFill>
                <a:effectLst/>
                <a:uLnTx/>
                <a:uFillTx/>
                <a:latin typeface="Lucida Sans Unicode"/>
                <a:ea typeface="+mn-ea"/>
                <a:cs typeface="+mn-cs"/>
              </a:rPr>
              <a:t>2 séances de gym + sport </a:t>
            </a:r>
            <a:r>
              <a:rPr kumimoji="0" lang="fr-FR" sz="1000" b="0" i="0" u="none" strike="noStrike" kern="1200" cap="none" spc="0" normalizeH="0" baseline="0" noProof="0" dirty="0" err="1">
                <a:ln>
                  <a:noFill/>
                </a:ln>
                <a:solidFill>
                  <a:prstClr val="white"/>
                </a:solidFill>
                <a:effectLst/>
                <a:uLnTx/>
                <a:uFillTx/>
                <a:latin typeface="Lucida Sans Unicode"/>
                <a:ea typeface="+mn-ea"/>
                <a:cs typeface="+mn-cs"/>
              </a:rPr>
              <a:t>co</a:t>
            </a:r>
            <a:r>
              <a:rPr kumimoji="0" lang="fr-FR" sz="1000" b="0" i="0" u="none" strike="noStrike" kern="1200" cap="none" spc="0" normalizeH="0" baseline="0" noProof="0" dirty="0">
                <a:ln>
                  <a:noFill/>
                </a:ln>
                <a:solidFill>
                  <a:prstClr val="white"/>
                </a:solidFill>
                <a:effectLst/>
                <a:uLnTx/>
                <a:uFillTx/>
                <a:latin typeface="Lucida Sans Unicode"/>
                <a:ea typeface="+mn-ea"/>
                <a:cs typeface="+mn-cs"/>
              </a:rPr>
              <a:t> + marche nordique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Lucida Sans Unicode"/>
                <a:ea typeface="+mn-ea"/>
                <a:cs typeface="+mn-cs"/>
              </a:rPr>
              <a:t>Tarif patient : 118€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00" b="1" i="0" u="sng" strike="noStrike" kern="1200" cap="none" spc="0" normalizeH="0" baseline="0" noProof="0" dirty="0">
                <a:ln>
                  <a:noFill/>
                </a:ln>
                <a:solidFill>
                  <a:prstClr val="white"/>
                </a:solidFill>
                <a:effectLst/>
                <a:uLnTx/>
                <a:uFillTx/>
                <a:latin typeface="Lucida Sans Unicode"/>
                <a:ea typeface="+mn-ea"/>
                <a:cs typeface="+mn-cs"/>
              </a:rPr>
              <a:t>Proposition 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Lucida Sans Unicode"/>
                <a:ea typeface="+mn-ea"/>
                <a:cs typeface="+mn-cs"/>
              </a:rPr>
              <a:t>Moins de 25 ans</a:t>
            </a:r>
            <a:endParaRPr kumimoji="0" lang="fr-FR" sz="1000" b="1" i="0" u="none" strike="noStrike" kern="1200" cap="none" spc="0" normalizeH="0" baseline="0" noProof="0" dirty="0">
              <a:ln>
                <a:noFill/>
              </a:ln>
              <a:solidFill>
                <a:prstClr val="white"/>
              </a:solidFill>
              <a:effectLst/>
              <a:uLnTx/>
              <a:uFillTx/>
              <a:latin typeface="Lucida Sans Unicode"/>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Lucida Sans Unicode"/>
                <a:ea typeface="+mn-ea"/>
                <a:cs typeface="+mn-cs"/>
              </a:rPr>
              <a:t>Au choix : proposition 1 ou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Lucida Sans Unicode"/>
                <a:ea typeface="+mn-ea"/>
                <a:cs typeface="+mn-cs"/>
              </a:rPr>
              <a:t>Tarif patients : </a:t>
            </a:r>
            <a:r>
              <a:rPr kumimoji="0" lang="fr-FR" sz="1000" b="1" i="0" u="none" strike="noStrike" kern="1200" cap="none" spc="0" normalizeH="0" baseline="0" noProof="0" dirty="0">
                <a:ln>
                  <a:noFill/>
                </a:ln>
                <a:solidFill>
                  <a:prstClr val="white"/>
                </a:solidFill>
                <a:effectLst/>
                <a:uLnTx/>
                <a:uFillTx/>
                <a:latin typeface="Lucida Sans Unicode"/>
                <a:ea typeface="+mn-ea"/>
                <a:cs typeface="+mn-cs"/>
              </a:rPr>
              <a:t>50€</a:t>
            </a:r>
            <a:endParaRPr kumimoji="0" lang="fr-FR" sz="10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26" name="Flèche vers le bas 25"/>
          <p:cNvSpPr/>
          <p:nvPr/>
        </p:nvSpPr>
        <p:spPr>
          <a:xfrm rot="16200000">
            <a:off x="6558912" y="534235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8554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5"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4" dur="1000" fill="hold"/>
                                        <p:tgtEl>
                                          <p:spTgt spid="2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6"/>
                                        </p:tgtEl>
                                      </p:cBhvr>
                                    </p:animEffect>
                                  </p:childTnLst>
                                </p:cTn>
                              </p:par>
                              <p:par>
                                <p:cTn id="41" presetID="25"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46" dur="1000" fill="hold"/>
                                        <p:tgtEl>
                                          <p:spTgt spid="2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5"/>
                                        </p:tgtEl>
                                      </p:cBhvr>
                                    </p:animEffect>
                                  </p:childTnLst>
                                </p:cTn>
                              </p:par>
                              <p:par>
                                <p:cTn id="51" presetID="25"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56" dur="1000" fill="hold"/>
                                        <p:tgtEl>
                                          <p:spTgt spid="24"/>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4"/>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3" grpId="0" animBg="1"/>
      <p:bldP spid="24" grpId="0" animBg="1"/>
      <p:bldP spid="25" grpId="0" animBg="1"/>
      <p:bldP spid="2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91544" y="274638"/>
            <a:ext cx="8219256" cy="562074"/>
          </a:xfrm>
        </p:spPr>
        <p:txBody>
          <a:bodyPr>
            <a:normAutofit/>
          </a:bodyPr>
          <a:lstStyle/>
          <a:p>
            <a:pPr algn="ctr">
              <a:defRPr/>
            </a:pPr>
            <a:r>
              <a:rPr lang="fr-FR" dirty="0"/>
              <a:t>Partenariat avec le </a:t>
            </a:r>
            <a:r>
              <a:rPr lang="fr-FR" dirty="0" err="1"/>
              <a:t>cdsa</a:t>
            </a:r>
            <a:endParaRPr lang="fr-FR" dirty="0"/>
          </a:p>
        </p:txBody>
      </p:sp>
      <p:sp>
        <p:nvSpPr>
          <p:cNvPr id="40962" name="Espace réservé du contenu 1"/>
          <p:cNvSpPr>
            <a:spLocks noGrp="1"/>
          </p:cNvSpPr>
          <p:nvPr>
            <p:ph sz="quarter" idx="1"/>
          </p:nvPr>
        </p:nvSpPr>
        <p:spPr>
          <a:xfrm>
            <a:off x="1981200" y="1052736"/>
            <a:ext cx="7467600" cy="5421216"/>
          </a:xfrm>
        </p:spPr>
        <p:txBody>
          <a:bodyPr>
            <a:normAutofit fontScale="92500" lnSpcReduction="20000"/>
          </a:bodyPr>
          <a:lstStyle/>
          <a:p>
            <a:r>
              <a:rPr lang="fr-FR" sz="3200" dirty="0"/>
              <a:t>Journées rencontre multisport</a:t>
            </a:r>
          </a:p>
          <a:p>
            <a:pPr marL="0" indent="0">
              <a:buNone/>
            </a:pPr>
            <a:r>
              <a:rPr lang="fr-FR" sz="3000" dirty="0"/>
              <a:t>Rencontres organisées par le CDSA 87.</a:t>
            </a:r>
          </a:p>
          <a:p>
            <a:pPr eaLnBrk="1" hangingPunct="1">
              <a:buFont typeface="Wingdings 3" pitchFamily="18" charset="2"/>
              <a:buNone/>
            </a:pPr>
            <a:r>
              <a:rPr lang="fr-FR" sz="3000" dirty="0"/>
              <a:t>Ouvert au public avec trouble psychique.</a:t>
            </a:r>
          </a:p>
          <a:p>
            <a:pPr eaLnBrk="1" hangingPunct="1">
              <a:buFont typeface="Wingdings 3" pitchFamily="18" charset="2"/>
              <a:buNone/>
            </a:pPr>
            <a:r>
              <a:rPr lang="fr-FR" sz="3000" dirty="0"/>
              <a:t>Au gymnase de la Borie (STAPS)</a:t>
            </a:r>
          </a:p>
          <a:p>
            <a:r>
              <a:rPr lang="fr-FR" sz="3200" dirty="0"/>
              <a:t>Réunions d’échanges:</a:t>
            </a:r>
          </a:p>
          <a:p>
            <a:pPr marL="0" indent="0">
              <a:buNone/>
            </a:pPr>
            <a:r>
              <a:rPr lang="fr-FR" sz="3200" dirty="0"/>
              <a:t>- bilans des journée rencontre CDSA</a:t>
            </a:r>
          </a:p>
          <a:p>
            <a:pPr marL="0" indent="0">
              <a:buNone/>
            </a:pPr>
            <a:r>
              <a:rPr lang="fr-FR" sz="3200" dirty="0"/>
              <a:t>- présentation du handicap psychique aux clubs présents</a:t>
            </a:r>
          </a:p>
          <a:p>
            <a:pPr marL="0" indent="0">
              <a:buNone/>
            </a:pPr>
            <a:r>
              <a:rPr lang="fr-FR" sz="3200" dirty="0"/>
              <a:t>- but: initier une affiliation sport adapté des clubs avec le CDSA pour ensuite proposer un partenariat entre le CHE et le CDSA.</a:t>
            </a:r>
          </a:p>
          <a:p>
            <a:pPr eaLnBrk="1" hangingPunct="1">
              <a:buFont typeface="Wingdings 3" pitchFamily="18" charset="2"/>
              <a:buNone/>
            </a:pPr>
            <a:endParaRPr lang="fr-FR" sz="3000" dirty="0"/>
          </a:p>
          <a:p>
            <a:pPr eaLnBrk="1" hangingPunct="1">
              <a:buFont typeface="Wingdings 3" pitchFamily="18" charset="2"/>
              <a:buNone/>
            </a:pPr>
            <a:endParaRPr lang="fr-FR" sz="3000" dirty="0"/>
          </a:p>
        </p:txBody>
      </p:sp>
    </p:spTree>
    <p:extLst>
      <p:ext uri="{BB962C8B-B14F-4D97-AF65-F5344CB8AC3E}">
        <p14:creationId xmlns:p14="http://schemas.microsoft.com/office/powerpoint/2010/main" val="15953124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8199E-1F0B-4595-8A66-005323737B98}"/>
              </a:ext>
            </a:extLst>
          </p:cNvPr>
          <p:cNvSpPr>
            <a:spLocks noGrp="1"/>
          </p:cNvSpPr>
          <p:nvPr>
            <p:ph type="ctrTitle"/>
          </p:nvPr>
        </p:nvSpPr>
        <p:spPr/>
        <p:txBody>
          <a:bodyPr/>
          <a:lstStyle/>
          <a:p>
            <a:r>
              <a:rPr lang="fr-FR" dirty="0"/>
              <a:t>PAUSE</a:t>
            </a:r>
          </a:p>
        </p:txBody>
      </p:sp>
    </p:spTree>
    <p:extLst>
      <p:ext uri="{BB962C8B-B14F-4D97-AF65-F5344CB8AC3E}">
        <p14:creationId xmlns:p14="http://schemas.microsoft.com/office/powerpoint/2010/main" val="27314364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BA039-1DDC-4E96-8E85-4B1EECA9625D}"/>
              </a:ext>
            </a:extLst>
          </p:cNvPr>
          <p:cNvSpPr>
            <a:spLocks noGrp="1"/>
          </p:cNvSpPr>
          <p:nvPr>
            <p:ph type="title"/>
          </p:nvPr>
        </p:nvSpPr>
        <p:spPr/>
        <p:txBody>
          <a:bodyPr>
            <a:normAutofit/>
          </a:bodyPr>
          <a:lstStyle/>
          <a:p>
            <a:r>
              <a:rPr lang="fr-FR" sz="4000" dirty="0"/>
              <a:t>Alain MARTIN, Vice-Président ASAM</a:t>
            </a:r>
          </a:p>
        </p:txBody>
      </p:sp>
      <p:sp>
        <p:nvSpPr>
          <p:cNvPr id="3" name="Espace réservé du contenu 2">
            <a:extLst>
              <a:ext uri="{FF2B5EF4-FFF2-40B4-BE49-F238E27FC236}">
                <a16:creationId xmlns:a16="http://schemas.microsoft.com/office/drawing/2014/main" id="{EA4D65BA-1B20-471D-9B9B-DE695B12948D}"/>
              </a:ext>
            </a:extLst>
          </p:cNvPr>
          <p:cNvSpPr>
            <a:spLocks noGrp="1"/>
          </p:cNvSpPr>
          <p:nvPr>
            <p:ph idx="1"/>
          </p:nvPr>
        </p:nvSpPr>
        <p:spPr/>
        <p:txBody>
          <a:bodyPr/>
          <a:lstStyle/>
          <a:p>
            <a:pPr marL="0" indent="0" algn="ctr">
              <a:buNone/>
            </a:pPr>
            <a:endParaRPr lang="fr-FR" sz="4400" dirty="0"/>
          </a:p>
          <a:p>
            <a:pPr marL="0" indent="0" algn="ctr">
              <a:buNone/>
            </a:pPr>
            <a:r>
              <a:rPr lang="fr-FR" sz="4400" dirty="0"/>
              <a:t>UN GEM, C’EST QUOI ?</a:t>
            </a:r>
          </a:p>
          <a:p>
            <a:pPr marL="0" indent="0" algn="ctr">
              <a:buNone/>
            </a:pPr>
            <a:endParaRPr lang="fr-FR" sz="4400" dirty="0"/>
          </a:p>
          <a:p>
            <a:pPr marL="0" indent="0" algn="ctr">
              <a:buNone/>
            </a:pPr>
            <a:r>
              <a:rPr lang="fr-FR" sz="4400" dirty="0"/>
              <a:t>GROUPE D’ENTRAIDE MUTUELLE</a:t>
            </a:r>
          </a:p>
          <a:p>
            <a:endParaRPr lang="fr-FR" dirty="0"/>
          </a:p>
        </p:txBody>
      </p:sp>
    </p:spTree>
    <p:extLst>
      <p:ext uri="{BB962C8B-B14F-4D97-AF65-F5344CB8AC3E}">
        <p14:creationId xmlns:p14="http://schemas.microsoft.com/office/powerpoint/2010/main" val="33756484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994661-203A-4805-9757-B86719908D68}"/>
              </a:ext>
            </a:extLst>
          </p:cNvPr>
          <p:cNvSpPr>
            <a:spLocks noGrp="1"/>
          </p:cNvSpPr>
          <p:nvPr>
            <p:ph type="title"/>
          </p:nvPr>
        </p:nvSpPr>
        <p:spPr/>
        <p:txBody>
          <a:bodyPr/>
          <a:lstStyle/>
          <a:p>
            <a:r>
              <a:rPr lang="fr-FR" dirty="0"/>
              <a:t>Vidéo 1 – Arc en Ciel</a:t>
            </a:r>
          </a:p>
        </p:txBody>
      </p:sp>
      <p:sp>
        <p:nvSpPr>
          <p:cNvPr id="5" name="Espace réservé du contenu 4">
            <a:extLst>
              <a:ext uri="{FF2B5EF4-FFF2-40B4-BE49-F238E27FC236}">
                <a16:creationId xmlns:a16="http://schemas.microsoft.com/office/drawing/2014/main" id="{BC4461D2-EFBF-4EA5-B0C2-D1302C1D65C9}"/>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338807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4C295-45AD-4665-A1E9-C7E704D33825}"/>
              </a:ext>
            </a:extLst>
          </p:cNvPr>
          <p:cNvSpPr>
            <a:spLocks noGrp="1"/>
          </p:cNvSpPr>
          <p:nvPr>
            <p:ph type="title"/>
          </p:nvPr>
        </p:nvSpPr>
        <p:spPr/>
        <p:txBody>
          <a:bodyPr/>
          <a:lstStyle/>
          <a:p>
            <a:r>
              <a:rPr lang="fr-FR" dirty="0"/>
              <a:t>Vidéo 2 – Arc en Ciel</a:t>
            </a:r>
          </a:p>
        </p:txBody>
      </p:sp>
      <p:sp>
        <p:nvSpPr>
          <p:cNvPr id="5" name="Espace réservé du contenu 4">
            <a:extLst>
              <a:ext uri="{FF2B5EF4-FFF2-40B4-BE49-F238E27FC236}">
                <a16:creationId xmlns:a16="http://schemas.microsoft.com/office/drawing/2014/main" id="{10DFD495-E15A-4CCC-A042-DA81D14DFAEC}"/>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0315449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DA1A86-2AA0-4ACE-92FF-7D8ECB1360EA}"/>
              </a:ext>
            </a:extLst>
          </p:cNvPr>
          <p:cNvSpPr>
            <a:spLocks noGrp="1"/>
          </p:cNvSpPr>
          <p:nvPr>
            <p:ph type="title"/>
          </p:nvPr>
        </p:nvSpPr>
        <p:spPr/>
        <p:txBody>
          <a:bodyPr/>
          <a:lstStyle/>
          <a:p>
            <a:r>
              <a:rPr lang="fr-FR" dirty="0"/>
              <a:t>Table Ronde</a:t>
            </a:r>
          </a:p>
        </p:txBody>
      </p:sp>
      <p:graphicFrame>
        <p:nvGraphicFramePr>
          <p:cNvPr id="4" name="Tableau 4">
            <a:extLst>
              <a:ext uri="{FF2B5EF4-FFF2-40B4-BE49-F238E27FC236}">
                <a16:creationId xmlns:a16="http://schemas.microsoft.com/office/drawing/2014/main" id="{2ECB79D4-3C56-4019-A768-5DECF8D076DE}"/>
              </a:ext>
            </a:extLst>
          </p:cNvPr>
          <p:cNvGraphicFramePr>
            <a:graphicFrameLocks noGrp="1"/>
          </p:cNvGraphicFramePr>
          <p:nvPr>
            <p:ph idx="1"/>
            <p:extLst>
              <p:ext uri="{D42A27DB-BD31-4B8C-83A1-F6EECF244321}">
                <p14:modId xmlns:p14="http://schemas.microsoft.com/office/powerpoint/2010/main" val="4045807069"/>
              </p:ext>
            </p:extLst>
          </p:nvPr>
        </p:nvGraphicFramePr>
        <p:xfrm>
          <a:off x="825909" y="1825625"/>
          <a:ext cx="9940413" cy="3338216"/>
        </p:xfrm>
        <a:graphic>
          <a:graphicData uri="http://schemas.openxmlformats.org/drawingml/2006/table">
            <a:tbl>
              <a:tblPr firstRow="1" bandRow="1">
                <a:tableStyleId>{5C22544A-7EE6-4342-B048-85BDC9FD1C3A}</a:tableStyleId>
              </a:tblPr>
              <a:tblGrid>
                <a:gridCol w="3008672">
                  <a:extLst>
                    <a:ext uri="{9D8B030D-6E8A-4147-A177-3AD203B41FA5}">
                      <a16:colId xmlns:a16="http://schemas.microsoft.com/office/drawing/2014/main" val="4090212200"/>
                    </a:ext>
                  </a:extLst>
                </a:gridCol>
                <a:gridCol w="6931741">
                  <a:extLst>
                    <a:ext uri="{9D8B030D-6E8A-4147-A177-3AD203B41FA5}">
                      <a16:colId xmlns:a16="http://schemas.microsoft.com/office/drawing/2014/main" val="626493834"/>
                    </a:ext>
                  </a:extLst>
                </a:gridCol>
              </a:tblGrid>
              <a:tr h="476888">
                <a:tc>
                  <a:txBody>
                    <a:bodyPr/>
                    <a:lstStyle/>
                    <a:p>
                      <a:r>
                        <a:rPr lang="fr-FR" dirty="0"/>
                        <a:t>Prénom Nom</a:t>
                      </a:r>
                    </a:p>
                  </a:txBody>
                  <a:tcPr/>
                </a:tc>
                <a:tc>
                  <a:txBody>
                    <a:bodyPr/>
                    <a:lstStyle/>
                    <a:p>
                      <a:r>
                        <a:rPr lang="fr-FR" dirty="0"/>
                        <a:t>Fonction - Structure</a:t>
                      </a:r>
                    </a:p>
                  </a:txBody>
                  <a:tcPr/>
                </a:tc>
                <a:extLst>
                  <a:ext uri="{0D108BD9-81ED-4DB2-BD59-A6C34878D82A}">
                    <a16:rowId xmlns:a16="http://schemas.microsoft.com/office/drawing/2014/main" val="2635553465"/>
                  </a:ext>
                </a:extLst>
              </a:tr>
              <a:tr h="476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Brigitte DARROUSSAT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Trésorière Association du Sport Adapté Marmandais</a:t>
                      </a:r>
                    </a:p>
                  </a:txBody>
                  <a:tcPr anchor="ctr"/>
                </a:tc>
                <a:extLst>
                  <a:ext uri="{0D108BD9-81ED-4DB2-BD59-A6C34878D82A}">
                    <a16:rowId xmlns:a16="http://schemas.microsoft.com/office/drawing/2014/main" val="1335268245"/>
                  </a:ext>
                </a:extLst>
              </a:tr>
              <a:tr h="476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Michel BOURGÈS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Président GEM Arc-en-Ciel</a:t>
                      </a:r>
                    </a:p>
                  </a:txBody>
                  <a:tcPr anchor="ctr"/>
                </a:tc>
                <a:extLst>
                  <a:ext uri="{0D108BD9-81ED-4DB2-BD59-A6C34878D82A}">
                    <a16:rowId xmlns:a16="http://schemas.microsoft.com/office/drawing/2014/main" val="1218767918"/>
                  </a:ext>
                </a:extLst>
              </a:tr>
              <a:tr h="476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Pierre DALTO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Membre sportif GEM Arc-en-Ciel</a:t>
                      </a:r>
                    </a:p>
                  </a:txBody>
                  <a:tcPr anchor="ctr"/>
                </a:tc>
                <a:extLst>
                  <a:ext uri="{0D108BD9-81ED-4DB2-BD59-A6C34878D82A}">
                    <a16:rowId xmlns:a16="http://schemas.microsoft.com/office/drawing/2014/main" val="2499368024"/>
                  </a:ext>
                </a:extLst>
              </a:tr>
              <a:tr h="476888">
                <a:tc>
                  <a:txBody>
                    <a:bodyPr/>
                    <a:lstStyle/>
                    <a:p>
                      <a:r>
                        <a:rPr lang="fr-FR" dirty="0"/>
                        <a:t>Jean-Pierre DOMEINGT</a:t>
                      </a:r>
                    </a:p>
                  </a:txBody>
                  <a:tcPr anchor="ctr"/>
                </a:tc>
                <a:tc>
                  <a:txBody>
                    <a:bodyPr/>
                    <a:lstStyle/>
                    <a:p>
                      <a:r>
                        <a:rPr lang="fr-FR" dirty="0"/>
                        <a:t>GEM de Biarritz</a:t>
                      </a:r>
                    </a:p>
                  </a:txBody>
                  <a:tcPr anchor="ctr"/>
                </a:tc>
                <a:extLst>
                  <a:ext uri="{0D108BD9-81ED-4DB2-BD59-A6C34878D82A}">
                    <a16:rowId xmlns:a16="http://schemas.microsoft.com/office/drawing/2014/main" val="953540283"/>
                  </a:ext>
                </a:extLst>
              </a:tr>
              <a:tr h="476888">
                <a:tc>
                  <a:txBody>
                    <a:bodyPr/>
                    <a:lstStyle/>
                    <a:p>
                      <a:r>
                        <a:rPr lang="fr-FR" dirty="0"/>
                        <a:t>Sophie MARTY</a:t>
                      </a:r>
                    </a:p>
                  </a:txBody>
                  <a:tcPr anchor="ctr"/>
                </a:tc>
                <a:tc>
                  <a:txBody>
                    <a:bodyPr/>
                    <a:lstStyle/>
                    <a:p>
                      <a:r>
                        <a:rPr lang="fr-FR" dirty="0"/>
                        <a:t>Animatrice Socio-Culturelle – GEM de Tyrosse</a:t>
                      </a:r>
                    </a:p>
                  </a:txBody>
                  <a:tcPr anchor="ctr"/>
                </a:tc>
                <a:extLst>
                  <a:ext uri="{0D108BD9-81ED-4DB2-BD59-A6C34878D82A}">
                    <a16:rowId xmlns:a16="http://schemas.microsoft.com/office/drawing/2014/main" val="2152966732"/>
                  </a:ext>
                </a:extLst>
              </a:tr>
              <a:tr h="476888">
                <a:tc>
                  <a:txBody>
                    <a:bodyPr/>
                    <a:lstStyle/>
                    <a:p>
                      <a:r>
                        <a:rPr lang="fr-FR" dirty="0"/>
                        <a:t>Henri VOISIN</a:t>
                      </a:r>
                    </a:p>
                  </a:txBody>
                  <a:tcPr anchor="ctr"/>
                </a:tc>
                <a:tc>
                  <a:txBody>
                    <a:bodyPr/>
                    <a:lstStyle/>
                    <a:p>
                      <a:r>
                        <a:rPr lang="fr-FR" dirty="0"/>
                        <a:t>Adhérent – GEM de Tyrosse</a:t>
                      </a:r>
                    </a:p>
                  </a:txBody>
                  <a:tcPr anchor="ctr"/>
                </a:tc>
                <a:extLst>
                  <a:ext uri="{0D108BD9-81ED-4DB2-BD59-A6C34878D82A}">
                    <a16:rowId xmlns:a16="http://schemas.microsoft.com/office/drawing/2014/main" val="2667519103"/>
                  </a:ext>
                </a:extLst>
              </a:tr>
            </a:tbl>
          </a:graphicData>
        </a:graphic>
      </p:graphicFrame>
    </p:spTree>
    <p:extLst>
      <p:ext uri="{BB962C8B-B14F-4D97-AF65-F5344CB8AC3E}">
        <p14:creationId xmlns:p14="http://schemas.microsoft.com/office/powerpoint/2010/main" val="20741825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6D5ED-35CE-4B18-8480-FE3BADEB6DA1}"/>
              </a:ext>
            </a:extLst>
          </p:cNvPr>
          <p:cNvSpPr>
            <a:spLocks noGrp="1"/>
          </p:cNvSpPr>
          <p:nvPr>
            <p:ph type="title"/>
          </p:nvPr>
        </p:nvSpPr>
        <p:spPr>
          <a:xfrm>
            <a:off x="1394232" y="172235"/>
            <a:ext cx="9959568" cy="1017603"/>
          </a:xfrm>
        </p:spPr>
        <p:txBody>
          <a:bodyPr>
            <a:normAutofit fontScale="90000"/>
          </a:bodyPr>
          <a:lstStyle/>
          <a:p>
            <a:r>
              <a:rPr lang="fr-FR" dirty="0"/>
              <a:t>Association du Sport Adapté Marmandais et sa maison « L’Arc en Ciel »</a:t>
            </a:r>
          </a:p>
        </p:txBody>
      </p:sp>
      <p:sp>
        <p:nvSpPr>
          <p:cNvPr id="3" name="Espace réservé du contenu 2">
            <a:extLst>
              <a:ext uri="{FF2B5EF4-FFF2-40B4-BE49-F238E27FC236}">
                <a16:creationId xmlns:a16="http://schemas.microsoft.com/office/drawing/2014/main" id="{02B54774-2323-417C-8CC3-A6AFCEDE58B3}"/>
              </a:ext>
            </a:extLst>
          </p:cNvPr>
          <p:cNvSpPr>
            <a:spLocks noGrp="1"/>
          </p:cNvSpPr>
          <p:nvPr>
            <p:ph idx="1"/>
          </p:nvPr>
        </p:nvSpPr>
        <p:spPr/>
        <p:txBody>
          <a:bodyPr>
            <a:normAutofit fontScale="47500" lnSpcReduction="20000"/>
          </a:bodyPr>
          <a:lstStyle/>
          <a:p>
            <a:r>
              <a:rPr lang="fr-FR" sz="4800" b="1" dirty="0"/>
              <a:t>Présentation de la structure :</a:t>
            </a:r>
          </a:p>
          <a:p>
            <a:pPr lvl="1"/>
            <a:r>
              <a:rPr lang="fr-FR" sz="4400" b="1" dirty="0"/>
              <a:t>Historique</a:t>
            </a:r>
          </a:p>
          <a:p>
            <a:pPr marL="457200" lvl="1" indent="0">
              <a:spcBef>
                <a:spcPts val="0"/>
              </a:spcBef>
              <a:spcAft>
                <a:spcPts val="0"/>
              </a:spcAft>
              <a:buNone/>
            </a:pPr>
            <a:r>
              <a:rPr lang="fr-FR" sz="4000" dirty="0"/>
              <a:t>Création en 1991 sous l’impulsion d’un infirmier du centre de jour de Marmande afin de pratiquer du sport hors du cadre hospitalier. Cela a débuté par le basketball. </a:t>
            </a:r>
          </a:p>
          <a:p>
            <a:pPr marL="457200" lvl="1" indent="0">
              <a:spcBef>
                <a:spcPts val="0"/>
              </a:spcBef>
              <a:spcAft>
                <a:spcPts val="0"/>
              </a:spcAft>
              <a:buNone/>
            </a:pPr>
            <a:r>
              <a:rPr lang="fr-FR" sz="4000" dirty="0"/>
              <a:t>Aujourd’hui l’association propose la pétanque, le tir à l’arc, la gym douce, la randonnée, le handball, le tennis de table,  les activités aquatiques, l’athlétisme et, sous forme de journées découvertes, le volley </a:t>
            </a:r>
            <a:r>
              <a:rPr lang="fr-FR" sz="4000" dirty="0" err="1"/>
              <a:t>ball</a:t>
            </a:r>
            <a:r>
              <a:rPr lang="fr-FR" sz="4000" dirty="0"/>
              <a:t>. </a:t>
            </a:r>
          </a:p>
          <a:p>
            <a:pPr marL="457200" lvl="1" indent="0">
              <a:spcBef>
                <a:spcPts val="0"/>
              </a:spcBef>
              <a:spcAft>
                <a:spcPts val="0"/>
              </a:spcAft>
              <a:buNone/>
            </a:pPr>
            <a:r>
              <a:rPr lang="fr-FR" sz="4000" dirty="0"/>
              <a:t>Affiliés à l’Office Marmandais du Sport, nous sommes conventionnés avec des associations sportives de la ville pour les activités que nous proposons à nos adhérents. </a:t>
            </a:r>
          </a:p>
          <a:p>
            <a:pPr marL="457200" lvl="1" indent="0">
              <a:spcBef>
                <a:spcPts val="0"/>
              </a:spcBef>
              <a:spcAft>
                <a:spcPts val="0"/>
              </a:spcAft>
              <a:buNone/>
            </a:pPr>
            <a:r>
              <a:rPr lang="fr-FR" sz="4000" dirty="0"/>
              <a:t>Nous proposons donc des activités physiques mais pas que…</a:t>
            </a:r>
          </a:p>
          <a:p>
            <a:pPr marL="457200" lvl="1" indent="0">
              <a:spcBef>
                <a:spcPts val="0"/>
              </a:spcBef>
              <a:spcAft>
                <a:spcPts val="0"/>
              </a:spcAft>
              <a:buNone/>
            </a:pPr>
            <a:endParaRPr lang="fr-FR" sz="2800" dirty="0"/>
          </a:p>
          <a:p>
            <a:pPr lvl="1"/>
            <a:r>
              <a:rPr lang="fr-FR" sz="4400" b="1" dirty="0"/>
              <a:t>Capacité d’accueil</a:t>
            </a:r>
          </a:p>
          <a:p>
            <a:pPr marL="457200" lvl="1" indent="0">
              <a:buNone/>
            </a:pPr>
            <a:r>
              <a:rPr lang="fr-FR" sz="4000" dirty="0"/>
              <a:t>En tant qu’association loi 1901, nous n’avons pas de limite d’accueil, sauf celles que nous nous mettons et qui sont liées à la qualité de notre encadrement</a:t>
            </a:r>
          </a:p>
          <a:p>
            <a:pPr lvl="1"/>
            <a:r>
              <a:rPr lang="fr-FR" sz="4400" dirty="0"/>
              <a:t> </a:t>
            </a:r>
            <a:r>
              <a:rPr lang="fr-FR" sz="4400" b="1" dirty="0"/>
              <a:t>Public concerné</a:t>
            </a:r>
          </a:p>
          <a:p>
            <a:pPr marL="457200" lvl="1" indent="0">
              <a:buNone/>
            </a:pPr>
            <a:r>
              <a:rPr lang="fr-FR" sz="4000" dirty="0"/>
              <a:t>		Nous accueillons des personnes souffrantes de troubles psychiques, déficience 			intellectuelle, autisme et trisomie 21. </a:t>
            </a:r>
          </a:p>
          <a:p>
            <a:endParaRPr lang="fr-FR" dirty="0"/>
          </a:p>
        </p:txBody>
      </p:sp>
    </p:spTree>
    <p:extLst>
      <p:ext uri="{BB962C8B-B14F-4D97-AF65-F5344CB8AC3E}">
        <p14:creationId xmlns:p14="http://schemas.microsoft.com/office/powerpoint/2010/main" val="42019275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1534BB-952D-4676-9997-7A1CF55DE5D3}"/>
              </a:ext>
            </a:extLst>
          </p:cNvPr>
          <p:cNvSpPr>
            <a:spLocks noGrp="1"/>
          </p:cNvSpPr>
          <p:nvPr>
            <p:ph type="title"/>
          </p:nvPr>
        </p:nvSpPr>
        <p:spPr>
          <a:xfrm>
            <a:off x="1394232" y="172235"/>
            <a:ext cx="9959568" cy="1017603"/>
          </a:xfrm>
        </p:spPr>
        <p:txBody>
          <a:bodyPr>
            <a:normAutofit fontScale="90000"/>
          </a:bodyPr>
          <a:lstStyle/>
          <a:p>
            <a:r>
              <a:rPr lang="fr-FR" dirty="0"/>
              <a:t>Association du Sport Adapté Marmandais et sa maison « L’Arc en Ciel »</a:t>
            </a:r>
          </a:p>
        </p:txBody>
      </p:sp>
      <p:sp>
        <p:nvSpPr>
          <p:cNvPr id="3" name="Espace réservé du contenu 2">
            <a:extLst>
              <a:ext uri="{FF2B5EF4-FFF2-40B4-BE49-F238E27FC236}">
                <a16:creationId xmlns:a16="http://schemas.microsoft.com/office/drawing/2014/main" id="{D33CCE7E-DEE1-4543-9FBA-49615A180F38}"/>
              </a:ext>
            </a:extLst>
          </p:cNvPr>
          <p:cNvSpPr>
            <a:spLocks noGrp="1"/>
          </p:cNvSpPr>
          <p:nvPr>
            <p:ph idx="1"/>
          </p:nvPr>
        </p:nvSpPr>
        <p:spPr/>
        <p:txBody>
          <a:bodyPr>
            <a:normAutofit fontScale="62500" lnSpcReduction="20000"/>
          </a:bodyPr>
          <a:lstStyle/>
          <a:p>
            <a:r>
              <a:rPr lang="fr-FR" sz="4800" b="1" dirty="0"/>
              <a:t>Présentation du service des sports dans la structure :</a:t>
            </a:r>
          </a:p>
          <a:p>
            <a:pPr lvl="1"/>
            <a:r>
              <a:rPr lang="fr-FR" sz="4400" b="1" dirty="0"/>
              <a:t>Organisation</a:t>
            </a:r>
          </a:p>
          <a:p>
            <a:pPr marL="457200" lvl="1" indent="0">
              <a:spcBef>
                <a:spcPts val="0"/>
              </a:spcBef>
              <a:spcAft>
                <a:spcPts val="0"/>
              </a:spcAft>
              <a:buNone/>
            </a:pPr>
            <a:r>
              <a:rPr lang="fr-FR" sz="4000" dirty="0"/>
              <a:t>Nous n’avons pas de service des sports à proprement parlé.</a:t>
            </a:r>
          </a:p>
          <a:p>
            <a:pPr marL="457200" lvl="1" indent="0">
              <a:spcBef>
                <a:spcPts val="0"/>
              </a:spcBef>
              <a:spcAft>
                <a:spcPts val="0"/>
              </a:spcAft>
              <a:buNone/>
            </a:pPr>
            <a:r>
              <a:rPr lang="fr-FR" sz="4000" dirty="0"/>
              <a:t>Nous fonctionnons comme une association sportive classique, affiliée à la Fédération Française de Sport Adapté.</a:t>
            </a:r>
          </a:p>
          <a:p>
            <a:pPr marL="457200" lvl="1" indent="0">
              <a:spcBef>
                <a:spcPts val="0"/>
              </a:spcBef>
              <a:spcAft>
                <a:spcPts val="0"/>
              </a:spcAft>
              <a:buNone/>
            </a:pPr>
            <a:r>
              <a:rPr lang="fr-FR" sz="4000" dirty="0"/>
              <a:t>Un planning hebdomadaire a été mis en place mentionnant toutes les activités proposées, dont les sportives bien entendu. Elles concernent tous les adhérents de l’association et certains patients du centre de jour sur l’unité du soir lors de la pétanque et du handball. </a:t>
            </a:r>
          </a:p>
          <a:p>
            <a:pPr lvl="1"/>
            <a:endParaRPr lang="fr-FR" sz="2800" dirty="0"/>
          </a:p>
          <a:p>
            <a:pPr lvl="1"/>
            <a:r>
              <a:rPr lang="fr-FR" sz="4400" b="1" dirty="0"/>
              <a:t>Nombre de pratiquants à ce jour</a:t>
            </a:r>
          </a:p>
          <a:p>
            <a:pPr marL="457200" lvl="1" indent="0">
              <a:buNone/>
            </a:pPr>
            <a:r>
              <a:rPr lang="fr-FR" sz="4000" dirty="0"/>
              <a:t>		Lors de la saison 2018/2019 il y avait 72 sportifs au sein de notre 		structure sur  les 204 adhérents de l’association. </a:t>
            </a:r>
          </a:p>
          <a:p>
            <a:endParaRPr lang="fr-FR" dirty="0"/>
          </a:p>
        </p:txBody>
      </p:sp>
    </p:spTree>
    <p:extLst>
      <p:ext uri="{BB962C8B-B14F-4D97-AF65-F5344CB8AC3E}">
        <p14:creationId xmlns:p14="http://schemas.microsoft.com/office/powerpoint/2010/main" val="3550941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1534BB-952D-4676-9997-7A1CF55DE5D3}"/>
              </a:ext>
            </a:extLst>
          </p:cNvPr>
          <p:cNvSpPr>
            <a:spLocks noGrp="1"/>
          </p:cNvSpPr>
          <p:nvPr>
            <p:ph type="title"/>
          </p:nvPr>
        </p:nvSpPr>
        <p:spPr>
          <a:xfrm>
            <a:off x="1394232" y="172235"/>
            <a:ext cx="9959568" cy="1017603"/>
          </a:xfrm>
        </p:spPr>
        <p:txBody>
          <a:bodyPr>
            <a:normAutofit fontScale="90000"/>
          </a:bodyPr>
          <a:lstStyle/>
          <a:p>
            <a:r>
              <a:rPr lang="fr-FR" dirty="0"/>
              <a:t>Association du Sport Adapté Marmandais et sa maison « L’Arc en Ciel »</a:t>
            </a:r>
          </a:p>
        </p:txBody>
      </p:sp>
      <p:sp>
        <p:nvSpPr>
          <p:cNvPr id="3" name="Espace réservé du contenu 2">
            <a:extLst>
              <a:ext uri="{FF2B5EF4-FFF2-40B4-BE49-F238E27FC236}">
                <a16:creationId xmlns:a16="http://schemas.microsoft.com/office/drawing/2014/main" id="{D33CCE7E-DEE1-4543-9FBA-49615A180F38}"/>
              </a:ext>
            </a:extLst>
          </p:cNvPr>
          <p:cNvSpPr>
            <a:spLocks noGrp="1"/>
          </p:cNvSpPr>
          <p:nvPr>
            <p:ph idx="1"/>
          </p:nvPr>
        </p:nvSpPr>
        <p:spPr/>
        <p:txBody>
          <a:bodyPr>
            <a:normAutofit fontScale="85000" lnSpcReduction="20000"/>
          </a:bodyPr>
          <a:lstStyle/>
          <a:p>
            <a:r>
              <a:rPr lang="fr-FR" sz="3500" b="1" dirty="0"/>
              <a:t>Comment cela s’est-il mis en place ? Comment avez-vous fait ?</a:t>
            </a:r>
          </a:p>
          <a:p>
            <a:r>
              <a:rPr lang="fr-FR" dirty="0"/>
              <a:t>Les activités physiques et sportives font partie de la prise en charge proposée aux patients fréquentant l’hôpital de jour dans le cadre des soins à médiation corporelle. Désireux d’ouvrir le soin sur l’extérieur dans un but de resocialisation, nous avons été rapidement confrontés à la difficulté d’intégrer nos patients au sein des différentes associations sportives de la ville. En effet, les troubles liés à la pathologie mentale se sont avérés être un obstacle à une intégration directe dans les clubs sportifs (difficultés à aller à la rencontre de l’autre, condition physique souvent mauvaise, apragmatisme, troubles du comportement…) et d’autre part, les éducateurs sportifs sont démunis face à la prise en charge particulière des patients psychiatriques. </a:t>
            </a:r>
          </a:p>
          <a:p>
            <a:r>
              <a:rPr lang="fr-FR" dirty="0"/>
              <a:t>De ce constat s’est imposée la nécessité de créer un outil de prise en charge nouveau et adapté aux patients, avec des activités personnalisées permettant une ouverture sur le monde extérieur. </a:t>
            </a:r>
          </a:p>
          <a:p>
            <a:endParaRPr lang="fr-FR" dirty="0"/>
          </a:p>
        </p:txBody>
      </p:sp>
    </p:spTree>
    <p:extLst>
      <p:ext uri="{BB962C8B-B14F-4D97-AF65-F5344CB8AC3E}">
        <p14:creationId xmlns:p14="http://schemas.microsoft.com/office/powerpoint/2010/main" val="345560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528" y="116632"/>
            <a:ext cx="8640960" cy="5458618"/>
          </a:xfrm>
        </p:spPr>
        <p:txBody>
          <a:bodyPr/>
          <a:lstStyle/>
          <a:p>
            <a:pPr marL="457200" lvl="1" algn="l">
              <a:lnSpc>
                <a:spcPct val="80000"/>
              </a:lnSpc>
              <a:defRPr/>
            </a:pPr>
            <a:r>
              <a:rPr lang="fr-FR" altLang="fr-FR" sz="3200" b="1" dirty="0">
                <a:solidFill>
                  <a:schemeClr val="bg1"/>
                </a:solidFill>
              </a:rPr>
              <a:t>1983- 1991 : Structuration du SA pour faire connaître son identité sportive </a:t>
            </a:r>
            <a:br>
              <a:rPr lang="fr-FR" altLang="fr-FR" sz="2400" dirty="0">
                <a:solidFill>
                  <a:schemeClr val="bg1"/>
                </a:solidFill>
              </a:rPr>
            </a:br>
            <a:br>
              <a:rPr lang="fr-FR" altLang="fr-FR" sz="2400" dirty="0">
                <a:solidFill>
                  <a:schemeClr val="bg1"/>
                </a:solidFill>
              </a:rPr>
            </a:br>
            <a:r>
              <a:rPr lang="fr-FR" altLang="fr-FR" sz="2400" dirty="0">
                <a:solidFill>
                  <a:schemeClr val="bg1"/>
                </a:solidFill>
              </a:rPr>
              <a:t>- 1983 : </a:t>
            </a:r>
            <a:r>
              <a:rPr lang="fr-FR" altLang="fr-FR" sz="2300" dirty="0">
                <a:solidFill>
                  <a:schemeClr val="bg1"/>
                </a:solidFill>
              </a:rPr>
              <a:t>la FFESPHM </a:t>
            </a:r>
            <a:r>
              <a:rPr lang="fr-FR" altLang="fr-FR" sz="2300" dirty="0">
                <a:solidFill>
                  <a:srgbClr val="FF0000"/>
                </a:solidFill>
              </a:rPr>
              <a:t>devient « Fédération Française du Sport Adapté » (FFSA)</a:t>
            </a:r>
            <a:br>
              <a:rPr lang="fr-FR" altLang="fr-FR" sz="2300" dirty="0">
                <a:solidFill>
                  <a:srgbClr val="FF0000"/>
                </a:solidFill>
              </a:rPr>
            </a:br>
            <a:br>
              <a:rPr lang="fr-FR" altLang="fr-FR" sz="2300" dirty="0">
                <a:solidFill>
                  <a:schemeClr val="bg1"/>
                </a:solidFill>
              </a:rPr>
            </a:br>
            <a:r>
              <a:rPr lang="fr-FR" altLang="fr-FR" sz="2300" dirty="0">
                <a:solidFill>
                  <a:srgbClr val="FF0000"/>
                </a:solidFill>
              </a:rPr>
              <a:t>- La FFSA intègre le Comité National Olympique et Sportif Français (CNOSF)</a:t>
            </a:r>
            <a:br>
              <a:rPr lang="fr-FR" altLang="fr-FR" sz="2300" dirty="0">
                <a:solidFill>
                  <a:srgbClr val="FF0000"/>
                </a:solidFill>
              </a:rPr>
            </a:br>
            <a:br>
              <a:rPr lang="fr-FR" altLang="fr-FR" sz="2300" dirty="0">
                <a:solidFill>
                  <a:schemeClr val="bg1"/>
                </a:solidFill>
              </a:rPr>
            </a:br>
            <a:r>
              <a:rPr lang="fr-FR" altLang="fr-FR" sz="2300" dirty="0">
                <a:solidFill>
                  <a:schemeClr val="bg1"/>
                </a:solidFill>
              </a:rPr>
              <a:t>- Le ministère nomme un Directeur Technique National (DTN) pour la FFSA</a:t>
            </a:r>
            <a:br>
              <a:rPr lang="fr-FR" altLang="fr-FR" sz="2300" dirty="0">
                <a:solidFill>
                  <a:schemeClr val="bg1"/>
                </a:solidFill>
              </a:rPr>
            </a:br>
            <a:br>
              <a:rPr lang="fr-FR" altLang="fr-FR" sz="2300" dirty="0">
                <a:solidFill>
                  <a:schemeClr val="bg1"/>
                </a:solidFill>
              </a:rPr>
            </a:br>
            <a:r>
              <a:rPr lang="fr-FR" altLang="fr-FR" sz="2300" dirty="0">
                <a:solidFill>
                  <a:schemeClr val="bg1"/>
                </a:solidFill>
              </a:rPr>
              <a:t>-1983: 1 ère manifestation sportive multisports, à Roanne, </a:t>
            </a:r>
            <a:br>
              <a:rPr lang="fr-FR" altLang="fr-FR" sz="2300" dirty="0">
                <a:solidFill>
                  <a:schemeClr val="bg1"/>
                </a:solidFill>
              </a:rPr>
            </a:br>
            <a:r>
              <a:rPr lang="fr-FR" altLang="fr-FR" sz="2300" dirty="0">
                <a:solidFill>
                  <a:schemeClr val="bg1"/>
                </a:solidFill>
              </a:rPr>
              <a:t>les « 1ers Jeux Nationaux du Sport Adapté » (1 400 sportifs,15 disciplines), (presse nationale, TV) </a:t>
            </a:r>
            <a:br>
              <a:rPr lang="fr-FR" altLang="fr-FR" sz="2300" dirty="0">
                <a:solidFill>
                  <a:schemeClr val="bg1"/>
                </a:solidFill>
              </a:rPr>
            </a:br>
            <a:br>
              <a:rPr lang="fr-FR" altLang="fr-FR" sz="2300" dirty="0">
                <a:solidFill>
                  <a:schemeClr val="bg1"/>
                </a:solidFill>
              </a:rPr>
            </a:br>
            <a:r>
              <a:rPr lang="fr-FR" altLang="fr-FR" sz="2300" dirty="0">
                <a:solidFill>
                  <a:schemeClr val="bg1"/>
                </a:solidFill>
              </a:rPr>
              <a:t>- 1987, 2</a:t>
            </a:r>
            <a:r>
              <a:rPr lang="fr-FR" altLang="fr-FR" sz="2300" baseline="30000" dirty="0">
                <a:solidFill>
                  <a:schemeClr val="bg1"/>
                </a:solidFill>
              </a:rPr>
              <a:t>èmes</a:t>
            </a:r>
            <a:r>
              <a:rPr lang="fr-FR" altLang="fr-FR" sz="2300" dirty="0">
                <a:solidFill>
                  <a:schemeClr val="bg1"/>
                </a:solidFill>
              </a:rPr>
              <a:t>  jeux nationaux du SA à Anthony (92)</a:t>
            </a:r>
          </a:p>
        </p:txBody>
      </p:sp>
    </p:spTree>
    <p:extLst>
      <p:ext uri="{BB962C8B-B14F-4D97-AF65-F5344CB8AC3E}">
        <p14:creationId xmlns:p14="http://schemas.microsoft.com/office/powerpoint/2010/main" val="17211457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1534BB-952D-4676-9997-7A1CF55DE5D3}"/>
              </a:ext>
            </a:extLst>
          </p:cNvPr>
          <p:cNvSpPr>
            <a:spLocks noGrp="1"/>
          </p:cNvSpPr>
          <p:nvPr>
            <p:ph type="title"/>
          </p:nvPr>
        </p:nvSpPr>
        <p:spPr>
          <a:xfrm>
            <a:off x="1394232" y="172235"/>
            <a:ext cx="9959568" cy="1017603"/>
          </a:xfrm>
        </p:spPr>
        <p:txBody>
          <a:bodyPr>
            <a:normAutofit fontScale="90000"/>
          </a:bodyPr>
          <a:lstStyle/>
          <a:p>
            <a:r>
              <a:rPr lang="fr-FR" dirty="0"/>
              <a:t>Association du Sport Adapté Marmandais et sa maison « L’Arc en Ciel »</a:t>
            </a:r>
          </a:p>
        </p:txBody>
      </p:sp>
      <p:sp>
        <p:nvSpPr>
          <p:cNvPr id="3" name="Espace réservé du contenu 2">
            <a:extLst>
              <a:ext uri="{FF2B5EF4-FFF2-40B4-BE49-F238E27FC236}">
                <a16:creationId xmlns:a16="http://schemas.microsoft.com/office/drawing/2014/main" id="{D33CCE7E-DEE1-4543-9FBA-49615A180F38}"/>
              </a:ext>
            </a:extLst>
          </p:cNvPr>
          <p:cNvSpPr>
            <a:spLocks noGrp="1"/>
          </p:cNvSpPr>
          <p:nvPr>
            <p:ph idx="1"/>
          </p:nvPr>
        </p:nvSpPr>
        <p:spPr/>
        <p:txBody>
          <a:bodyPr>
            <a:normAutofit lnSpcReduction="10000"/>
          </a:bodyPr>
          <a:lstStyle/>
          <a:p>
            <a:pPr>
              <a:lnSpc>
                <a:spcPct val="80000"/>
              </a:lnSpc>
            </a:pPr>
            <a:r>
              <a:rPr lang="fr-FR" sz="3500" b="1" dirty="0"/>
              <a:t>Lien avec le Sport Adapté</a:t>
            </a:r>
          </a:p>
          <a:p>
            <a:r>
              <a:rPr lang="fr-FR" u="sng" dirty="0"/>
              <a:t>Fédération</a:t>
            </a:r>
            <a:r>
              <a:rPr lang="fr-FR" dirty="0"/>
              <a:t> : Affiliation et participation aux Championnats de France. </a:t>
            </a:r>
          </a:p>
          <a:p>
            <a:r>
              <a:rPr lang="fr-FR" u="sng" dirty="0"/>
              <a:t>Ligue</a:t>
            </a:r>
            <a:r>
              <a:rPr lang="fr-FR" dirty="0"/>
              <a:t> : Partenaire d’une étape régionale pétanque qualificative aux championnats de France et participation aux compétitions organisées par cette dernière.  </a:t>
            </a:r>
          </a:p>
          <a:p>
            <a:r>
              <a:rPr lang="fr-FR" u="sng" dirty="0"/>
              <a:t>Comité</a:t>
            </a:r>
            <a:r>
              <a:rPr lang="fr-FR" dirty="0"/>
              <a:t> : Participation à des journées et compétitions organisées par le CDSA 47. </a:t>
            </a:r>
          </a:p>
          <a:p>
            <a:endParaRPr lang="fr-FR" dirty="0"/>
          </a:p>
          <a:p>
            <a:pPr>
              <a:lnSpc>
                <a:spcPct val="80000"/>
              </a:lnSpc>
            </a:pPr>
            <a:r>
              <a:rPr lang="fr-FR" sz="3500" b="1" dirty="0"/>
              <a:t>Lien avec l’extérieur</a:t>
            </a:r>
          </a:p>
          <a:p>
            <a:r>
              <a:rPr lang="fr-FR" dirty="0"/>
              <a:t>Oral avec les adhérents, Brigitte </a:t>
            </a:r>
            <a:r>
              <a:rPr lang="fr-FR" dirty="0" err="1"/>
              <a:t>Darroussat</a:t>
            </a:r>
            <a:r>
              <a:rPr lang="fr-FR" dirty="0"/>
              <a:t> et Alain Martin. </a:t>
            </a:r>
          </a:p>
          <a:p>
            <a:endParaRPr lang="fr-FR" dirty="0"/>
          </a:p>
        </p:txBody>
      </p:sp>
    </p:spTree>
    <p:extLst>
      <p:ext uri="{BB962C8B-B14F-4D97-AF65-F5344CB8AC3E}">
        <p14:creationId xmlns:p14="http://schemas.microsoft.com/office/powerpoint/2010/main" val="38140722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1534BB-952D-4676-9997-7A1CF55DE5D3}"/>
              </a:ext>
            </a:extLst>
          </p:cNvPr>
          <p:cNvSpPr>
            <a:spLocks noGrp="1"/>
          </p:cNvSpPr>
          <p:nvPr>
            <p:ph type="title"/>
          </p:nvPr>
        </p:nvSpPr>
        <p:spPr>
          <a:xfrm>
            <a:off x="1394232" y="172235"/>
            <a:ext cx="9959568" cy="1017603"/>
          </a:xfrm>
        </p:spPr>
        <p:txBody>
          <a:bodyPr>
            <a:normAutofit fontScale="90000"/>
          </a:bodyPr>
          <a:lstStyle/>
          <a:p>
            <a:r>
              <a:rPr lang="fr-FR" dirty="0"/>
              <a:t>Association du Sport Adapté Marmandais et sa maison « L’Arc en Ciel »</a:t>
            </a:r>
          </a:p>
        </p:txBody>
      </p:sp>
      <p:sp>
        <p:nvSpPr>
          <p:cNvPr id="3" name="Espace réservé du contenu 2">
            <a:extLst>
              <a:ext uri="{FF2B5EF4-FFF2-40B4-BE49-F238E27FC236}">
                <a16:creationId xmlns:a16="http://schemas.microsoft.com/office/drawing/2014/main" id="{D33CCE7E-DEE1-4543-9FBA-49615A180F38}"/>
              </a:ext>
            </a:extLst>
          </p:cNvPr>
          <p:cNvSpPr>
            <a:spLocks noGrp="1"/>
          </p:cNvSpPr>
          <p:nvPr>
            <p:ph idx="1"/>
          </p:nvPr>
        </p:nvSpPr>
        <p:spPr/>
        <p:txBody>
          <a:bodyPr>
            <a:normAutofit fontScale="62500" lnSpcReduction="20000"/>
          </a:bodyPr>
          <a:lstStyle/>
          <a:p>
            <a:r>
              <a:rPr lang="fr-FR" dirty="0"/>
              <a:t>L’affiliation à la Fédération Française de Sport Adapté (FFSA) a permis le développement de pratiques sportives variées : basket, pétanque, tennis de table, randonnée, natation, handball. </a:t>
            </a:r>
          </a:p>
          <a:p>
            <a:r>
              <a:rPr lang="fr-FR" dirty="0"/>
              <a:t>Au fil des années, les contacts avec les associations sportives marmandaises ont généré des engagements spontanés de personnes désireuses de s’impliquer dans l’association pour une mission d’accompagnement, de soutien et d’aide à la pratique sportive. Des liens entre bénévoles et patients se sont créés sous l’égide de l’</a:t>
            </a:r>
            <a:r>
              <a:rPr lang="fr-FR" b="1" dirty="0"/>
              <a:t>empathie</a:t>
            </a:r>
            <a:r>
              <a:rPr lang="fr-FR" dirty="0"/>
              <a:t>. </a:t>
            </a:r>
          </a:p>
          <a:p>
            <a:r>
              <a:rPr lang="fr-FR" dirty="0"/>
              <a:t>Les nombreux déplacements, organisés dans le cadre des rencontres sportives, ont incité à développer des projets de sorties culturelles et de vacances adaptées à partir de 2003. Ces sorties permettent aux personnes non sportives de rejoindre l’association pour bénéficier d’un éventail plus large d’activités. </a:t>
            </a:r>
          </a:p>
          <a:p>
            <a:r>
              <a:rPr lang="fr-FR" dirty="0"/>
              <a:t>Les adhérents de l’ASAM sont passés de 15 en 1991 à 204 en 2018 conjointement à l’offre croissante d’activités de socialisation et de réhabilitation sur le territoire : théâtre, cinéma, activités transgénérationnelles avec la MARPA (Maison d’Accueil Rural pour Personnes Agées) et le CCAS, participation aux SISM (Semaines d’Information sur la Santé Mentale), liens avec CFM Radio, participation au Conseil de Quartier, organisation des Voisinades et toutes manifestations organisées sur le Marmandais (</a:t>
            </a:r>
            <a:r>
              <a:rPr lang="fr-FR" dirty="0" err="1"/>
              <a:t>Garorock</a:t>
            </a:r>
            <a:r>
              <a:rPr lang="fr-FR" dirty="0"/>
              <a:t>…)</a:t>
            </a:r>
          </a:p>
          <a:p>
            <a:r>
              <a:rPr lang="fr-FR" dirty="0"/>
              <a:t>Devant le succès de ces manifestations et le nombre croissant d’adhérents et de bénévoles étrangers à l’institution hospitalière, il a fallu trouver un lieu dédié à l’ASAM, extérieur à l’hôpital, ou se posait le problème du secret médical : L’Arc en Ciel… </a:t>
            </a:r>
          </a:p>
          <a:p>
            <a:endParaRPr lang="fr-FR" dirty="0"/>
          </a:p>
        </p:txBody>
      </p:sp>
    </p:spTree>
    <p:extLst>
      <p:ext uri="{BB962C8B-B14F-4D97-AF65-F5344CB8AC3E}">
        <p14:creationId xmlns:p14="http://schemas.microsoft.com/office/powerpoint/2010/main" val="6450723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866F9-0171-4F5A-B589-AA93A1ED953B}"/>
              </a:ext>
            </a:extLst>
          </p:cNvPr>
          <p:cNvSpPr>
            <a:spLocks noGrp="1"/>
          </p:cNvSpPr>
          <p:nvPr>
            <p:ph type="title"/>
          </p:nvPr>
        </p:nvSpPr>
        <p:spPr/>
        <p:txBody>
          <a:bodyPr/>
          <a:lstStyle/>
          <a:p>
            <a:r>
              <a:rPr lang="fr-FR" dirty="0"/>
              <a:t>Vidéo – T P T P</a:t>
            </a:r>
          </a:p>
        </p:txBody>
      </p:sp>
      <p:sp>
        <p:nvSpPr>
          <p:cNvPr id="5" name="Espace réservé du contenu 4">
            <a:extLst>
              <a:ext uri="{FF2B5EF4-FFF2-40B4-BE49-F238E27FC236}">
                <a16:creationId xmlns:a16="http://schemas.microsoft.com/office/drawing/2014/main" id="{94A12DE6-4E6D-42BA-B152-FF5C4FAB7D3F}"/>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8764344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BE88F9-2206-4309-A89B-B92C879D3C5C}"/>
              </a:ext>
            </a:extLst>
          </p:cNvPr>
          <p:cNvSpPr>
            <a:spLocks noGrp="1"/>
          </p:cNvSpPr>
          <p:nvPr>
            <p:ph type="title"/>
          </p:nvPr>
        </p:nvSpPr>
        <p:spPr/>
        <p:txBody>
          <a:bodyPr/>
          <a:lstStyle/>
          <a:p>
            <a:r>
              <a:rPr lang="fr-FR" dirty="0"/>
              <a:t>Vidéo – Les Gringalets</a:t>
            </a:r>
          </a:p>
        </p:txBody>
      </p:sp>
      <p:sp>
        <p:nvSpPr>
          <p:cNvPr id="5" name="Espace réservé du contenu 4">
            <a:extLst>
              <a:ext uri="{FF2B5EF4-FFF2-40B4-BE49-F238E27FC236}">
                <a16:creationId xmlns:a16="http://schemas.microsoft.com/office/drawing/2014/main" id="{76072542-F7A6-4826-B572-60AAC58E7827}"/>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6119452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D73E28-6BBA-41A3-B7D6-68D527C4EBD7}"/>
              </a:ext>
            </a:extLst>
          </p:cNvPr>
          <p:cNvSpPr>
            <a:spLocks noGrp="1"/>
          </p:cNvSpPr>
          <p:nvPr>
            <p:ph type="ctrTitle"/>
          </p:nvPr>
        </p:nvSpPr>
        <p:spPr>
          <a:xfrm>
            <a:off x="1524000" y="1122363"/>
            <a:ext cx="9144000" cy="2387600"/>
          </a:xfrm>
        </p:spPr>
        <p:txBody>
          <a:bodyPr/>
          <a:lstStyle/>
          <a:p>
            <a:r>
              <a:rPr lang="fr-FR" dirty="0"/>
              <a:t>PERSPECTIVES</a:t>
            </a:r>
          </a:p>
        </p:txBody>
      </p:sp>
    </p:spTree>
    <p:extLst>
      <p:ext uri="{BB962C8B-B14F-4D97-AF65-F5344CB8AC3E}">
        <p14:creationId xmlns:p14="http://schemas.microsoft.com/office/powerpoint/2010/main" val="27021904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5D89228-3E37-43FE-BA9E-A0DADF736EEB}"/>
              </a:ext>
            </a:extLst>
          </p:cNvPr>
          <p:cNvSpPr>
            <a:spLocks noGrp="1"/>
          </p:cNvSpPr>
          <p:nvPr>
            <p:ph idx="1"/>
          </p:nvPr>
        </p:nvSpPr>
        <p:spPr/>
        <p:txBody>
          <a:bodyPr/>
          <a:lstStyle/>
          <a:p>
            <a:pPr marL="0" indent="0" algn="ctr">
              <a:buNone/>
            </a:pPr>
            <a:r>
              <a:rPr lang="fr-FR" sz="4800" dirty="0"/>
              <a:t>POUR RECEVOIR LE POWERPOINT : </a:t>
            </a:r>
          </a:p>
          <a:p>
            <a:pPr algn="ctr"/>
            <a:endParaRPr lang="fr-FR" sz="4800" dirty="0"/>
          </a:p>
          <a:p>
            <a:pPr marL="0" indent="0" algn="ctr">
              <a:buNone/>
            </a:pPr>
            <a:r>
              <a:rPr lang="fr-FR" sz="4800" dirty="0">
                <a:hlinkClick r:id="rId2"/>
              </a:rPr>
              <a:t>secretariat@sportadapteaquitaine.fr</a:t>
            </a:r>
            <a:endParaRPr lang="fr-FR" sz="4800" dirty="0"/>
          </a:p>
          <a:p>
            <a:endParaRPr lang="fr-FR" dirty="0"/>
          </a:p>
        </p:txBody>
      </p:sp>
    </p:spTree>
    <p:extLst>
      <p:ext uri="{BB962C8B-B14F-4D97-AF65-F5344CB8AC3E}">
        <p14:creationId xmlns:p14="http://schemas.microsoft.com/office/powerpoint/2010/main" val="171870173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iel">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2377</TotalTime>
  <Words>6667</Words>
  <Application>Microsoft Office PowerPoint</Application>
  <PresentationFormat>Grand écran</PresentationFormat>
  <Paragraphs>659</Paragraphs>
  <Slides>95</Slides>
  <Notes>1</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95</vt:i4>
      </vt:variant>
    </vt:vector>
  </HeadingPairs>
  <TitlesOfParts>
    <vt:vector size="111" baseType="lpstr">
      <vt:lpstr>Akrobat</vt:lpstr>
      <vt:lpstr>Akrobat Black</vt:lpstr>
      <vt:lpstr>Akrobat Bold</vt:lpstr>
      <vt:lpstr>Arial</vt:lpstr>
      <vt:lpstr>Arial Narrow</vt:lpstr>
      <vt:lpstr>Calibri</vt:lpstr>
      <vt:lpstr>Century Schoolbook</vt:lpstr>
      <vt:lpstr>Lucida Sans Unicode</vt:lpstr>
      <vt:lpstr>Tahoma</vt:lpstr>
      <vt:lpstr>Times New Roman</vt:lpstr>
      <vt:lpstr>Wingdings</vt:lpstr>
      <vt:lpstr>Wingdings 2</vt:lpstr>
      <vt:lpstr>Wingdings 3</vt:lpstr>
      <vt:lpstr>Thème Office</vt:lpstr>
      <vt:lpstr>Oriel</vt:lpstr>
      <vt:lpstr>2_Thème Office</vt:lpstr>
      <vt:lpstr>La pratique physique et sportive de la personne  en situation de handicap psychique</vt:lpstr>
      <vt:lpstr>PRÉSENTATION DE LA JOURNÉE</vt:lpstr>
      <vt:lpstr>NOS PARTENAIRES QUOTIDIENS ET SUR CETTE JOURNÉE</vt:lpstr>
      <vt:lpstr>Laurent RUBIO, Médecin du Sport</vt:lpstr>
      <vt:lpstr>Présentation PowerPoint</vt:lpstr>
      <vt:lpstr>Présentation PowerPoint</vt:lpstr>
      <vt:lpstr>- 1971,Par FAVA, parents UNAPEI, étudiants EPS  création de la « Fédération française de sport pour handicapés mentaux » (FFSHM).  -1974, la fédération devient    « Fédération Française d’Education par le Sport des Personnes Handicapées Mentales » (FFESPHM)  - 1975, la FFESPHM est agréée par le Ministère des Sports.  - 1977, la FFESPHM reçoit, par décret, son « habilitation » (délégation de service public) pour l’organisation des activités sportives pour les personnes handicapées mentales. Mise à disposition d’un premier cadre technique par le Ministère en charge des Sports (Henri Miau).  La fédération en 1977 = 600 licenciés 27 clubs </vt:lpstr>
      <vt:lpstr>1978-1983 : De la formation pour donner à la Fédération sa première identité fédérale   - 1978, 1ère formations fédérales pour les professionnels du milieu médico-social et des bénévoles du milieu associatif.   - 1979  « diplôme fédéral de moniteur des activités physiques et sportives pour handicapés mentaux » voit le jour.        - 1980, 1ère organisation sportive fédérale avec 3 niveaux de pratique (les 3 divisions)   - Dès 1982: Diplôme d’Etat, le « Brevet d’Etat d’Educateur Sportif 1er degré pour l’encadrement des APS des personnes handicapées mentales » sur le modèle du nouveau BEES Sport pour tous. Création officielle en 1984</vt:lpstr>
      <vt:lpstr>1983- 1991 : Structuration du SA pour faire connaître son identité sportive   - 1983 : la FFESPHM devient « Fédération Française du Sport Adapté » (FFSA)  - La FFSA intègre le Comité National Olympique et Sportif Français (CNOSF)  - Le ministère nomme un Directeur Technique National (DTN) pour la FFSA  -1983: 1 ère manifestation sportive multisports, à Roanne,  les « 1ers Jeux Nationaux du Sport Adapté » (1 400 sportifs,15 disciplines), (presse nationale, TV)   - 1987, 2èmes  jeux nationaux du SA à Anthony (92)</vt:lpstr>
      <vt:lpstr>- 1984, le BEES Sport Adapté constitue une première professionnalisation de l’encadrement des APSA dans les établissements spécialisés et associations sportives.   - 1984, création de l’ENSA (Ecole Nationale du Sport Adapté), à Montbrison (42). Antenne déconcentrée de la FFSA pour organiser des rencontres nationales SA, des stages de formations, des stages sportifs. (3 Salariés)  - 1985: problèmes de gestions Restructuration de l’ENSA Rapatriement des activités sur le siège fédéral  - 1985, dossier spécial sur le SA dans la « revue EPS -</vt:lpstr>
      <vt:lpstr>- 1983-84 : 1ers partenariats, avec quelques fédérations sportives (judo, tennis de table,…), 1ères relations internationales avec des mouvements identiques en Europe (Conseil de l’Europe)  - 8 au 13 juin 84, première rencontre sportive européenne à Madrid intitulée « Special Sport  (Association nationale espagnole ANDE)  - 1986, création de l’INAS FMH en Hollande Voie nouvelle pour le sport des pshm  - 1989, sollicités par SOI, la FFSA et la FAVA s’unissent pour créer un Special Olympics France (FFSA est majoritaire dans le CA)  - 1990, 3èmes jeux nationaux du SA à Liévin (59)  - 1990 création du COFLASH (FFSA + FF Handisport)  </vt:lpstr>
      <vt:lpstr>Présentation PowerPoint</vt:lpstr>
      <vt:lpstr>- 1994 Diversification Offre sportive SA  (« activités motrices», sport loisir, sport de compétition (3 divisions), « sport unifié » - devenu sport scolaire adapté puis SA jeunes- , sport de haut niveau)   Organisation imposé pour les championnats de France (avec un COL), développement de coopérations avec le milieu sportif fédéral ordinaire (aides techniques lors des champ. de France Sport Adapté, équipements, matériels,…)   - 1996, développement des relations avec les grandes associations de parents  (convention UNAPEI, contacts , charte avec l’APAJH en 2000, …)   - 1997 Plan d’action SA sur les activités motrices (calendrier national FFSA, financements spécifiques)   - </vt:lpstr>
      <vt:lpstr>- 1996, 2 athlètes FFSA aux jeux paralympiques d’Atlanta  - 1997, un nouveau logo FFSA, un nouveau SA Magazine; la FFSA à la recherche d’une image plus moderne et de partenaires financiers !   - Un observatoire des pratiques pour mieux connaître en interne les pratiques sportives au SA   - 1998 : 3 skieurs SA aux jeux paralympiques de Nagano   - Premier plan emploi-jeunes du MJS (26 postes en régions, 95 en départements); volonté fédérale de professionnaliser les CDSA et ligues</vt:lpstr>
      <vt:lpstr>- 1999 : La FFSA est reconnue d'Utilité Publique par décret  - Premier CNC des sportifs (instauré régulièrement à partir de 2004 lors de chaque Assemble Générale); prise en compte du message des sportifs à leur fédération  - 1999 : Conflit avec SOF. Quelques membres quittent la FFSA  pour rejoindre SOF. Rupture des relations  en nov 2002.  - 2000 : Jeux paralympiques de Sydney, les déficients intellectuels sont exclus du paralympisme, Basket espagnol ayant triché sur le handicap de leur équipe.  - 2001, plan national FFSA pour l’informatisation de ses comités et ligues  </vt:lpstr>
      <vt:lpstr>2003-2009 : L’ETAT structure le sport/handicap et l’aider à se développer  -  2003, politique spécifique de l’Etat en direction des personnes en situation de handicap :    * Création au CREPS de Bourges d’un pôle ressources national « sport et handicaps »   * Création d’un chargé de mission « sport et handicap » au ministère   * Création d’un réseau de référents « sport et handicap » dans les services déconcentrés du ministère (DRJS et DDJS) et les établissements publics nationaux (CREPS) </vt:lpstr>
      <vt:lpstr> * Nomination nouveaux conseillers techniques sportifs (CTS)    * Incitation des fédérations dites "valides » à désigner un chargé de mission "sport et handicap",….        - 2006, création du dispositif « emplois STAPS » financé par le CNDS et la CNSA. FFSA bénéficie de 150 emplois (comités, ligues, siège fédéral et qq établissements de l’UNAPEI).        - 2007, création du Comité Paralympique Français  (FFSA et Handisport).  La FFSA volonté de valoriser la voie de la performance, d’inscrire le Sport Adapté dans une démarche de « haut niveau et de créer une vraie « culture sportive ». </vt:lpstr>
      <vt:lpstr>  </vt:lpstr>
      <vt:lpstr>  </vt:lpstr>
      <vt:lpstr>  </vt:lpstr>
      <vt:lpstr>  </vt:lpstr>
      <vt:lpstr>  </vt:lpstr>
      <vt:lpstr>  </vt:lpstr>
      <vt:lpstr>  </vt:lpstr>
      <vt:lpstr>  </vt:lpstr>
      <vt:lpstr>Claire FOURQUET, Psychiatre CH Esquirol </vt:lpstr>
      <vt:lpstr>PLAN</vt:lpstr>
      <vt:lpstr>Comment le reconnaitre?</vt:lpstr>
      <vt:lpstr>Présentation PowerPoint</vt:lpstr>
      <vt:lpstr>Présentation PowerPoint</vt:lpstr>
      <vt:lpstr>Réponse:</vt:lpstr>
      <vt:lpstr>Les troubles psychiques</vt:lpstr>
      <vt:lpstr>Les névroses/Les troubles de l’humeur</vt:lpstr>
      <vt:lpstr>Les psychoses</vt:lpstr>
      <vt:lpstr>Les troubles de la personnalité</vt:lpstr>
      <vt:lpstr>Les addictions avec produit</vt:lpstr>
      <vt:lpstr>Les addictions sans produit</vt:lpstr>
      <vt:lpstr>Le handicap psychique</vt:lpstr>
      <vt:lpstr>Le handicap psychique:</vt:lpstr>
      <vt:lpstr>Présentation PowerPoint</vt:lpstr>
      <vt:lpstr>Le handicap psychique:</vt:lpstr>
      <vt:lpstr>Le handicap psychique:</vt:lpstr>
      <vt:lpstr>Le sport: généralités</vt:lpstr>
      <vt:lpstr>Activité physique en population générale</vt:lpstr>
      <vt:lpstr>Présentation PowerPoint</vt:lpstr>
      <vt:lpstr>Présentation PowerPoint</vt:lpstr>
      <vt:lpstr>Les bienfaits du sport</vt:lpstr>
      <vt:lpstr>Bienfaits somatiques</vt:lpstr>
      <vt:lpstr>Bienfaits psychiques</vt:lpstr>
      <vt:lpstr>dépression</vt:lpstr>
      <vt:lpstr>schizophrénie</vt:lpstr>
      <vt:lpstr>Effet de l’AP sur le cerveau</vt:lpstr>
      <vt:lpstr>Présentation PowerPoint</vt:lpstr>
      <vt:lpstr>Présentation PowerPoint</vt:lpstr>
      <vt:lpstr>Le sport, une médiation thérapeutique en psychiatrie</vt:lpstr>
      <vt:lpstr> Bienfaits des APA pour un public en situation de handicap psychique.</vt:lpstr>
      <vt:lpstr>Les pratiques existantes</vt:lpstr>
      <vt:lpstr>Bibliographie</vt:lpstr>
      <vt:lpstr>Bibliographie</vt:lpstr>
      <vt:lpstr>Présentation PowerPoint</vt:lpstr>
      <vt:lpstr>Les relations entre les structures hospitalières et le réseau Sport Adapté - Intérêt de la pratique physique et sportive de la personne en situation de handicap psychique</vt:lpstr>
      <vt:lpstr>Table Ronde</vt:lpstr>
      <vt:lpstr>CH Charles Perrens Bordeaux</vt:lpstr>
      <vt:lpstr>CH Charles Perrens Bordeaux</vt:lpstr>
      <vt:lpstr>Historique du Service APA-S</vt:lpstr>
      <vt:lpstr>Personnel dédié rattaché à la DSI</vt:lpstr>
      <vt:lpstr>Actions réalisées (2017  2019)</vt:lpstr>
      <vt:lpstr>Partenariats (2017  2019)</vt:lpstr>
      <vt:lpstr>Actuellement</vt:lpstr>
      <vt:lpstr>Présentation PowerPoint</vt:lpstr>
      <vt:lpstr>Présentation PowerPoint</vt:lpstr>
      <vt:lpstr>Présentation PowerPoint</vt:lpstr>
      <vt:lpstr>Label « Valides-handicapés, pour une pratique sportive partagée »</vt:lpstr>
      <vt:lpstr>Comité Départemental du Sport Adapté 86 et Centre Hospitalier Henri Laborit</vt:lpstr>
      <vt:lpstr>Comité Départemental du Sport Adapté 86 et Centre Hospitalier Henri Laborit</vt:lpstr>
      <vt:lpstr>Et à Limoges?</vt:lpstr>
      <vt:lpstr>Le SACG</vt:lpstr>
      <vt:lpstr>Présentation PowerPoint</vt:lpstr>
      <vt:lpstr>La Passerelle Sport-Santé Mentale</vt:lpstr>
      <vt:lpstr>Depuis novembre 2018:</vt:lpstr>
      <vt:lpstr>Partenariat avec le cdsa</vt:lpstr>
      <vt:lpstr>PAUSE</vt:lpstr>
      <vt:lpstr>Alain MARTIN, Vice-Président ASAM</vt:lpstr>
      <vt:lpstr>Vidéo 1 – Arc en Ciel</vt:lpstr>
      <vt:lpstr>Vidéo 2 – Arc en Ciel</vt:lpstr>
      <vt:lpstr>Table Ronde</vt:lpstr>
      <vt:lpstr>Association du Sport Adapté Marmandais et sa maison « L’Arc en Ciel »</vt:lpstr>
      <vt:lpstr>Association du Sport Adapté Marmandais et sa maison « L’Arc en Ciel »</vt:lpstr>
      <vt:lpstr>Association du Sport Adapté Marmandais et sa maison « L’Arc en Ciel »</vt:lpstr>
      <vt:lpstr>Association du Sport Adapté Marmandais et sa maison « L’Arc en Ciel »</vt:lpstr>
      <vt:lpstr>Association du Sport Adapté Marmandais et sa maison « L’Arc en Ciel »</vt:lpstr>
      <vt:lpstr>Vidéo – T P T P</vt:lpstr>
      <vt:lpstr>Vidéo – Les Gringalets</vt:lpstr>
      <vt:lpstr>PERSPECTIVES</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TRANSFO1</dc:creator>
  <cp:lastModifiedBy>Romain</cp:lastModifiedBy>
  <cp:revision>59</cp:revision>
  <dcterms:created xsi:type="dcterms:W3CDTF">2018-11-14T09:14:16Z</dcterms:created>
  <dcterms:modified xsi:type="dcterms:W3CDTF">2019-11-12T09:06:07Z</dcterms:modified>
</cp:coreProperties>
</file>